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9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3" r:id="rId26"/>
    <p:sldId id="284" r:id="rId27"/>
    <p:sldId id="287" r:id="rId28"/>
    <p:sldId id="288" r:id="rId29"/>
    <p:sldId id="289" r:id="rId30"/>
    <p:sldId id="290" r:id="rId3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3" Type="http://schemas.openxmlformats.org/officeDocument/2006/relationships/image" Target="../media/image59.jpg"/><Relationship Id="rId7" Type="http://schemas.openxmlformats.org/officeDocument/2006/relationships/hyperlink" Target="mailto:juanpprat@gmail.com" TargetMode="External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10" Type="http://schemas.openxmlformats.org/officeDocument/2006/relationships/image" Target="../media/image15.png"/><Relationship Id="rId4" Type="http://schemas.openxmlformats.org/officeDocument/2006/relationships/image" Target="../media/image60.jpg"/><Relationship Id="rId9" Type="http://schemas.openxmlformats.org/officeDocument/2006/relationships/image" Target="../media/image6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7" Type="http://schemas.openxmlformats.org/officeDocument/2006/relationships/image" Target="../media/image15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jpg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7" Type="http://schemas.openxmlformats.org/officeDocument/2006/relationships/image" Target="../media/image15.png"/><Relationship Id="rId2" Type="http://schemas.openxmlformats.org/officeDocument/2006/relationships/hyperlink" Target="mailto:marlisf08@Gmail.com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jpg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7" Type="http://schemas.openxmlformats.org/officeDocument/2006/relationships/image" Target="../media/image15.png"/><Relationship Id="rId2" Type="http://schemas.openxmlformats.org/officeDocument/2006/relationships/hyperlink" Target="mailto:lorenalagos@gmail.com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jpg"/><Relationship Id="rId5" Type="http://schemas.openxmlformats.org/officeDocument/2006/relationships/image" Target="../media/image76.jpg"/><Relationship Id="rId4" Type="http://schemas.openxmlformats.org/officeDocument/2006/relationships/image" Target="../media/image7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g"/><Relationship Id="rId3" Type="http://schemas.openxmlformats.org/officeDocument/2006/relationships/image" Target="../media/image78.jpg"/><Relationship Id="rId7" Type="http://schemas.openxmlformats.org/officeDocument/2006/relationships/image" Target="../media/image82.jpg"/><Relationship Id="rId2" Type="http://schemas.openxmlformats.org/officeDocument/2006/relationships/hyperlink" Target="mailto:sidegracel@gmail.com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1.jpg"/><Relationship Id="rId5" Type="http://schemas.openxmlformats.org/officeDocument/2006/relationships/image" Target="../media/image80.jpg"/><Relationship Id="rId4" Type="http://schemas.openxmlformats.org/officeDocument/2006/relationships/image" Target="../media/image79.jp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7" Type="http://schemas.openxmlformats.org/officeDocument/2006/relationships/image" Target="../media/image15.png"/><Relationship Id="rId2" Type="http://schemas.openxmlformats.org/officeDocument/2006/relationships/hyperlink" Target="mailto:vero59.vr@gmail.cl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jpg"/><Relationship Id="rId5" Type="http://schemas.openxmlformats.org/officeDocument/2006/relationships/image" Target="../media/image86.jpg"/><Relationship Id="rId4" Type="http://schemas.openxmlformats.org/officeDocument/2006/relationships/image" Target="../media/image8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7" Type="http://schemas.openxmlformats.org/officeDocument/2006/relationships/image" Target="../media/image15.png"/><Relationship Id="rId2" Type="http://schemas.openxmlformats.org/officeDocument/2006/relationships/hyperlink" Target="mailto:kokalight@hotmail.com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1.jpg"/><Relationship Id="rId5" Type="http://schemas.openxmlformats.org/officeDocument/2006/relationships/image" Target="../media/image90.jpg"/><Relationship Id="rId4" Type="http://schemas.openxmlformats.org/officeDocument/2006/relationships/image" Target="../media/image8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7" Type="http://schemas.openxmlformats.org/officeDocument/2006/relationships/image" Target="../media/image15.pn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felipecaceres2001@yahoo.com" TargetMode="External"/><Relationship Id="rId5" Type="http://schemas.openxmlformats.org/officeDocument/2006/relationships/image" Target="../media/image95.jpg"/><Relationship Id="rId4" Type="http://schemas.openxmlformats.org/officeDocument/2006/relationships/image" Target="../media/image9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7" Type="http://schemas.openxmlformats.org/officeDocument/2006/relationships/image" Target="../media/image15.png"/><Relationship Id="rId2" Type="http://schemas.openxmlformats.org/officeDocument/2006/relationships/hyperlink" Target="mailto:andrescerdar1@gmail.com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9.jpg"/><Relationship Id="rId5" Type="http://schemas.openxmlformats.org/officeDocument/2006/relationships/image" Target="../media/image98.jpg"/><Relationship Id="rId4" Type="http://schemas.openxmlformats.org/officeDocument/2006/relationships/image" Target="../media/image9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hyperlink" Target="mailto:ceguar@hotmail.com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02.jpg"/><Relationship Id="rId4" Type="http://schemas.openxmlformats.org/officeDocument/2006/relationships/image" Target="../media/image10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mailto:anitacrislagos@gmail.com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mailto:carolatria@yahoo.com" TargetMode="External"/><Relationship Id="rId7" Type="http://schemas.openxmlformats.org/officeDocument/2006/relationships/image" Target="../media/image106.jpg"/><Relationship Id="rId2" Type="http://schemas.openxmlformats.org/officeDocument/2006/relationships/hyperlink" Target="mailto:rgaldamesv@uc.cl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5.jpg"/><Relationship Id="rId5" Type="http://schemas.openxmlformats.org/officeDocument/2006/relationships/image" Target="../media/image104.jpg"/><Relationship Id="rId4" Type="http://schemas.openxmlformats.org/officeDocument/2006/relationships/image" Target="../media/image103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g"/><Relationship Id="rId3" Type="http://schemas.openxmlformats.org/officeDocument/2006/relationships/image" Target="../media/image108.png"/><Relationship Id="rId7" Type="http://schemas.openxmlformats.org/officeDocument/2006/relationships/image" Target="../media/image112.jpg"/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1.jpg"/><Relationship Id="rId5" Type="http://schemas.openxmlformats.org/officeDocument/2006/relationships/image" Target="../media/image110.jpg"/><Relationship Id="rId4" Type="http://schemas.openxmlformats.org/officeDocument/2006/relationships/image" Target="../media/image109.jpg"/><Relationship Id="rId9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4.jpg"/><Relationship Id="rId7" Type="http://schemas.openxmlformats.org/officeDocument/2006/relationships/image" Target="../media/image118.jpg"/><Relationship Id="rId2" Type="http://schemas.openxmlformats.org/officeDocument/2006/relationships/hyperlink" Target="mailto:Eliana.Ruiz@vtr.net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7.jpg"/><Relationship Id="rId5" Type="http://schemas.openxmlformats.org/officeDocument/2006/relationships/image" Target="../media/image116.jpg"/><Relationship Id="rId4" Type="http://schemas.openxmlformats.org/officeDocument/2006/relationships/image" Target="../media/image11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g"/><Relationship Id="rId2" Type="http://schemas.openxmlformats.org/officeDocument/2006/relationships/hyperlink" Target="mailto:lolovergara@yahoo.com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20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g"/><Relationship Id="rId3" Type="http://schemas.openxmlformats.org/officeDocument/2006/relationships/image" Target="../media/image121.jpg"/><Relationship Id="rId7" Type="http://schemas.openxmlformats.org/officeDocument/2006/relationships/image" Target="../media/image125.jpg"/><Relationship Id="rId2" Type="http://schemas.openxmlformats.org/officeDocument/2006/relationships/hyperlink" Target="mailto:smardonest@gmail.com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4.jpg"/><Relationship Id="rId5" Type="http://schemas.openxmlformats.org/officeDocument/2006/relationships/image" Target="../media/image123.jpg"/><Relationship Id="rId4" Type="http://schemas.openxmlformats.org/officeDocument/2006/relationships/image" Target="../media/image122.png"/><Relationship Id="rId9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g"/><Relationship Id="rId7" Type="http://schemas.openxmlformats.org/officeDocument/2006/relationships/image" Target="../media/image15.png"/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1.jpg"/><Relationship Id="rId5" Type="http://schemas.openxmlformats.org/officeDocument/2006/relationships/image" Target="../media/image130.jpg"/><Relationship Id="rId4" Type="http://schemas.openxmlformats.org/officeDocument/2006/relationships/image" Target="../media/image12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g"/><Relationship Id="rId7" Type="http://schemas.openxmlformats.org/officeDocument/2006/relationships/image" Target="../media/image15.png"/><Relationship Id="rId2" Type="http://schemas.openxmlformats.org/officeDocument/2006/relationships/hyperlink" Target="mailto:virginiadeik@gmail.com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5.jpg"/><Relationship Id="rId5" Type="http://schemas.openxmlformats.org/officeDocument/2006/relationships/image" Target="../media/image134.png"/><Relationship Id="rId4" Type="http://schemas.openxmlformats.org/officeDocument/2006/relationships/image" Target="../media/image133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jpg"/><Relationship Id="rId3" Type="http://schemas.openxmlformats.org/officeDocument/2006/relationships/image" Target="../media/image137.jpg"/><Relationship Id="rId7" Type="http://schemas.openxmlformats.org/officeDocument/2006/relationships/image" Target="../media/image141.jpg"/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0.jpg"/><Relationship Id="rId5" Type="http://schemas.openxmlformats.org/officeDocument/2006/relationships/image" Target="../media/image139.jpg"/><Relationship Id="rId4" Type="http://schemas.openxmlformats.org/officeDocument/2006/relationships/image" Target="../media/image138.jpg"/><Relationship Id="rId9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jpeg"/><Relationship Id="rId3" Type="http://schemas.openxmlformats.org/officeDocument/2006/relationships/image" Target="../media/image143.jpeg"/><Relationship Id="rId7" Type="http://schemas.openxmlformats.org/officeDocument/2006/relationships/image" Target="../media/image147.jpeg"/><Relationship Id="rId2" Type="http://schemas.openxmlformats.org/officeDocument/2006/relationships/hyperlink" Target="mailto:f.gormaz@hotmail.com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6.jpeg"/><Relationship Id="rId5" Type="http://schemas.openxmlformats.org/officeDocument/2006/relationships/image" Target="../media/image145.jpeg"/><Relationship Id="rId10" Type="http://schemas.openxmlformats.org/officeDocument/2006/relationships/image" Target="../media/image15.png"/><Relationship Id="rId4" Type="http://schemas.openxmlformats.org/officeDocument/2006/relationships/image" Target="../media/image144.jpeg"/><Relationship Id="rId9" Type="http://schemas.openxmlformats.org/officeDocument/2006/relationships/image" Target="../media/image14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50.jpg"/><Relationship Id="rId7" Type="http://schemas.openxmlformats.org/officeDocument/2006/relationships/image" Target="../media/image154.jpg"/><Relationship Id="rId2" Type="http://schemas.openxmlformats.org/officeDocument/2006/relationships/hyperlink" Target="mailto:kmconvalia@yahoo.es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3.jpg"/><Relationship Id="rId5" Type="http://schemas.openxmlformats.org/officeDocument/2006/relationships/image" Target="../media/image152.jpg"/><Relationship Id="rId4" Type="http://schemas.openxmlformats.org/officeDocument/2006/relationships/image" Target="../media/image15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56.jpeg"/><Relationship Id="rId7" Type="http://schemas.openxmlformats.org/officeDocument/2006/relationships/image" Target="../media/image160.jpeg"/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9.jpeg"/><Relationship Id="rId5" Type="http://schemas.openxmlformats.org/officeDocument/2006/relationships/image" Target="../media/image158.jpeg"/><Relationship Id="rId4" Type="http://schemas.openxmlformats.org/officeDocument/2006/relationships/image" Target="../media/image15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15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hyperlink" Target="http://www.lcaccommodation.cl/" TargetMode="External"/><Relationship Id="rId7" Type="http://schemas.openxmlformats.org/officeDocument/2006/relationships/image" Target="../media/image33.jpg"/><Relationship Id="rId12" Type="http://schemas.openxmlformats.org/officeDocument/2006/relationships/image" Target="../media/image15.png"/><Relationship Id="rId2" Type="http://schemas.openxmlformats.org/officeDocument/2006/relationships/hyperlink" Target="mailto:contacto@lcaccommodation.cl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g"/><Relationship Id="rId11" Type="http://schemas.openxmlformats.org/officeDocument/2006/relationships/image" Target="../media/image37.jpg"/><Relationship Id="rId5" Type="http://schemas.openxmlformats.org/officeDocument/2006/relationships/image" Target="../media/image31.jpg"/><Relationship Id="rId10" Type="http://schemas.openxmlformats.org/officeDocument/2006/relationships/image" Target="../media/image36.jpg"/><Relationship Id="rId4" Type="http://schemas.openxmlformats.org/officeDocument/2006/relationships/hyperlink" Target="http://facebook.com/lascondesaccommodation" TargetMode="External"/><Relationship Id="rId9" Type="http://schemas.openxmlformats.org/officeDocument/2006/relationships/image" Target="../media/image3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mailto:/xmtejos@outlook.com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15.png"/><Relationship Id="rId2" Type="http://schemas.openxmlformats.org/officeDocument/2006/relationships/hyperlink" Target="mailto:promanager@live.com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12" Type="http://schemas.openxmlformats.org/officeDocument/2006/relationships/image" Target="../media/image15.png"/><Relationship Id="rId2" Type="http://schemas.openxmlformats.org/officeDocument/2006/relationships/hyperlink" Target="mailto:rosamariasaavedra@gmail.com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jpg"/><Relationship Id="rId11" Type="http://schemas.openxmlformats.org/officeDocument/2006/relationships/image" Target="../media/image53.jpg"/><Relationship Id="rId5" Type="http://schemas.openxmlformats.org/officeDocument/2006/relationships/image" Target="../media/image47.jpg"/><Relationship Id="rId10" Type="http://schemas.openxmlformats.org/officeDocument/2006/relationships/image" Target="../media/image52.jpg"/><Relationship Id="rId4" Type="http://schemas.openxmlformats.org/officeDocument/2006/relationships/image" Target="../media/image46.jpg"/><Relationship Id="rId9" Type="http://schemas.openxmlformats.org/officeDocument/2006/relationships/image" Target="../media/image5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7" Type="http://schemas.openxmlformats.org/officeDocument/2006/relationships/image" Target="../media/image15.png"/><Relationship Id="rId2" Type="http://schemas.openxmlformats.org/officeDocument/2006/relationships/hyperlink" Target="mailto:cabellob@udd.cl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89903" y="3758184"/>
            <a:ext cx="4037329" cy="909955"/>
            <a:chOff x="6089903" y="3758184"/>
            <a:chExt cx="4037329" cy="909955"/>
          </a:xfrm>
        </p:grpSpPr>
        <p:sp>
          <p:nvSpPr>
            <p:cNvPr id="3" name="object 3"/>
            <p:cNvSpPr/>
            <p:nvPr/>
          </p:nvSpPr>
          <p:spPr>
            <a:xfrm>
              <a:off x="6089903" y="3758184"/>
              <a:ext cx="2113787" cy="9098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57387" y="3758184"/>
              <a:ext cx="1173479" cy="9098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019031" y="3758184"/>
              <a:ext cx="1107948" cy="9098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6122020" y="4814315"/>
            <a:ext cx="877598" cy="8715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02249" y="4832578"/>
            <a:ext cx="871850" cy="8725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23538" y="4814315"/>
            <a:ext cx="885487" cy="8715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37373" y="5855554"/>
            <a:ext cx="885019" cy="8854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62480" y="4854418"/>
            <a:ext cx="882313" cy="8868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7082028" y="5754622"/>
            <a:ext cx="2956560" cy="1015365"/>
            <a:chOff x="7082028" y="5754622"/>
            <a:chExt cx="2956560" cy="1015365"/>
          </a:xfrm>
        </p:grpSpPr>
        <p:sp>
          <p:nvSpPr>
            <p:cNvPr id="12" name="object 12"/>
            <p:cNvSpPr/>
            <p:nvPr/>
          </p:nvSpPr>
          <p:spPr>
            <a:xfrm>
              <a:off x="9155430" y="5855555"/>
              <a:ext cx="882603" cy="88548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61960" y="5769862"/>
              <a:ext cx="1097279" cy="99974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82028" y="5754622"/>
              <a:ext cx="1022603" cy="100126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6099047" y="1464563"/>
            <a:ext cx="3916679" cy="19004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37944" y="0"/>
            <a:ext cx="3265931" cy="6858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837945" y="1982850"/>
            <a:ext cx="3265930" cy="25667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 err="1">
                <a:solidFill>
                  <a:srgbClr val="FFFFFF"/>
                </a:solidFill>
                <a:latin typeface="Impact"/>
                <a:cs typeface="Impact"/>
              </a:rPr>
              <a:t>Listado</a:t>
            </a:r>
            <a:r>
              <a:rPr sz="2800" spc="-5" dirty="0">
                <a:solidFill>
                  <a:srgbClr val="FFFFFF"/>
                </a:solidFill>
                <a:latin typeface="Impact"/>
                <a:cs typeface="Impact"/>
              </a:rPr>
              <a:t> </a:t>
            </a:r>
            <a:r>
              <a:rPr lang="es-ES" sz="2800" spc="-5" dirty="0">
                <a:solidFill>
                  <a:srgbClr val="FFFFFF"/>
                </a:solidFill>
                <a:latin typeface="Impact"/>
                <a:cs typeface="Impact"/>
              </a:rPr>
              <a:t>V</a:t>
            </a:r>
            <a:r>
              <a:rPr sz="2800" spc="-5" dirty="0" err="1">
                <a:solidFill>
                  <a:srgbClr val="FFFFFF"/>
                </a:solidFill>
                <a:latin typeface="Impact"/>
                <a:cs typeface="Impact"/>
              </a:rPr>
              <a:t>igente</a:t>
            </a:r>
            <a:r>
              <a:rPr sz="2800" spc="-15" dirty="0">
                <a:solidFill>
                  <a:srgbClr val="FFFFFF"/>
                </a:solidFill>
                <a:latin typeface="Impact"/>
                <a:cs typeface="Impac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Impact"/>
                <a:cs typeface="Impact"/>
              </a:rPr>
              <a:t>202</a:t>
            </a:r>
            <a:r>
              <a:rPr lang="es-ES" sz="2800" spc="-5" dirty="0">
                <a:solidFill>
                  <a:srgbClr val="FFFFFF"/>
                </a:solidFill>
                <a:latin typeface="Impact"/>
                <a:cs typeface="Impact"/>
              </a:rPr>
              <a:t>2</a:t>
            </a:r>
            <a:endParaRPr sz="2800" dirty="0">
              <a:latin typeface="Impact"/>
              <a:cs typeface="Impac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50" dirty="0">
              <a:latin typeface="Impact"/>
              <a:cs typeface="Impact"/>
            </a:endParaRPr>
          </a:p>
          <a:p>
            <a:pPr marL="12700" marR="898525">
              <a:lnSpc>
                <a:spcPts val="3310"/>
              </a:lnSpc>
              <a:tabLst>
                <a:tab pos="179705" algn="l"/>
              </a:tabLst>
            </a:pPr>
            <a:r>
              <a:rPr sz="2800" spc="-5" dirty="0">
                <a:solidFill>
                  <a:srgbClr val="FFFFFF"/>
                </a:solidFill>
                <a:latin typeface="Impact"/>
                <a:cs typeface="Impact"/>
              </a:rPr>
              <a:t>Residencias  Uni</a:t>
            </a:r>
            <a:r>
              <a:rPr sz="2800" dirty="0">
                <a:solidFill>
                  <a:srgbClr val="FFFFFF"/>
                </a:solidFill>
                <a:latin typeface="Impact"/>
                <a:cs typeface="Impact"/>
              </a:rPr>
              <a:t>v</a:t>
            </a:r>
            <a:r>
              <a:rPr sz="2800" spc="-10" dirty="0">
                <a:solidFill>
                  <a:srgbClr val="FFFFFF"/>
                </a:solidFill>
                <a:latin typeface="Impact"/>
                <a:cs typeface="Impact"/>
              </a:rPr>
              <a:t>ers</a:t>
            </a:r>
            <a:r>
              <a:rPr sz="2800" spc="-5" dirty="0">
                <a:solidFill>
                  <a:srgbClr val="FFFFFF"/>
                </a:solidFill>
                <a:latin typeface="Impact"/>
                <a:cs typeface="Impact"/>
              </a:rPr>
              <a:t>itarias</a:t>
            </a:r>
            <a:endParaRPr sz="2800" dirty="0">
              <a:latin typeface="Impact"/>
              <a:cs typeface="Impact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Impact"/>
              <a:buChar char="-"/>
            </a:pPr>
            <a:endParaRPr sz="2650" dirty="0">
              <a:latin typeface="Impact"/>
              <a:cs typeface="Impact"/>
            </a:endParaRPr>
          </a:p>
          <a:p>
            <a:pPr marL="12065">
              <a:lnSpc>
                <a:spcPct val="100000"/>
              </a:lnSpc>
              <a:tabLst>
                <a:tab pos="179705" algn="l"/>
              </a:tabLst>
            </a:pPr>
            <a:r>
              <a:rPr sz="2800" spc="-5" dirty="0">
                <a:solidFill>
                  <a:srgbClr val="FFFFFF"/>
                </a:solidFill>
                <a:latin typeface="Impact"/>
                <a:cs typeface="Impact"/>
              </a:rPr>
              <a:t>Casas de</a:t>
            </a:r>
            <a:r>
              <a:rPr sz="2800" spc="-10" dirty="0">
                <a:solidFill>
                  <a:srgbClr val="FFFFFF"/>
                </a:solidFill>
                <a:latin typeface="Impact"/>
                <a:cs typeface="Impac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Impact"/>
                <a:cs typeface="Impact"/>
              </a:rPr>
              <a:t>Familia</a:t>
            </a:r>
            <a:endParaRPr sz="2800" dirty="0">
              <a:latin typeface="Impact"/>
              <a:cs typeface="Impact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6A4311F-2E96-450E-83E5-8E5A39DCDAC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26" y="-12895"/>
            <a:ext cx="3616985" cy="1455929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5D4E41D-2CDB-4EF0-8CBD-7B28A1AA461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80" y="162906"/>
            <a:ext cx="2912561" cy="11010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5200" y="213817"/>
            <a:ext cx="405955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CASA DE FAMILIA </a:t>
            </a:r>
            <a:r>
              <a:rPr sz="1800" spc="-105" dirty="0">
                <a:solidFill>
                  <a:srgbClr val="2D75B5"/>
                </a:solidFill>
                <a:latin typeface="Arial"/>
                <a:cs typeface="Arial"/>
              </a:rPr>
              <a:t>–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LAS</a:t>
            </a:r>
            <a:r>
              <a:rPr sz="1800" spc="-40" dirty="0">
                <a:solidFill>
                  <a:srgbClr val="2D75B5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CONDES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29026" y="5133383"/>
            <a:ext cx="1644015" cy="1419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14215" y="5131305"/>
            <a:ext cx="1594867" cy="1421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3913" y="3200400"/>
            <a:ext cx="1647288" cy="17222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42756" y="5123686"/>
            <a:ext cx="1604117" cy="14295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82256" y="5123686"/>
            <a:ext cx="1682499" cy="14295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387685"/>
              </p:ext>
            </p:extLst>
          </p:nvPr>
        </p:nvGraphicFramePr>
        <p:xfrm>
          <a:off x="2320220" y="685799"/>
          <a:ext cx="7128580" cy="42368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6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1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3031"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ITEM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COMENTARIO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268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Dirección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Limarí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8000,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Las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condes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889">
                <a:tc>
                  <a:txBody>
                    <a:bodyPr/>
                    <a:lstStyle/>
                    <a:p>
                      <a:pPr marL="44450">
                        <a:lnSpc>
                          <a:spcPts val="142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N° de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habitaciones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420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4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890">
                <a:tc>
                  <a:txBody>
                    <a:bodyPr/>
                    <a:lstStyle/>
                    <a:p>
                      <a:pPr marL="44450">
                        <a:lnSpc>
                          <a:spcPts val="142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Baños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420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3 baños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compartidos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3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Locomoción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Cerca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del metro los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dominicos,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fácil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acceso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 la universidad del desarrollo a</a:t>
                      </a:r>
                      <a:r>
                        <a:rPr sz="12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solo</a:t>
                      </a:r>
                      <a:r>
                        <a:rPr lang="es-ES" sz="1200" spc="-5" dirty="0">
                          <a:latin typeface="Carlito"/>
                          <a:cs typeface="Carlito"/>
                        </a:rPr>
                        <a:t> una micro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031">
                <a:tc>
                  <a:txBody>
                    <a:bodyPr/>
                    <a:lstStyle/>
                    <a:p>
                      <a:pPr marL="44450">
                        <a:lnSpc>
                          <a:spcPts val="142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Costo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mensual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420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$4</a:t>
                      </a:r>
                      <a:r>
                        <a:rPr lang="es-ES" sz="1200" dirty="0">
                          <a:latin typeface="Carlito"/>
                          <a:cs typeface="Carlito"/>
                        </a:rPr>
                        <a:t>50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.000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889">
                <a:tc>
                  <a:txBody>
                    <a:bodyPr/>
                    <a:lstStyle/>
                    <a:p>
                      <a:pPr marL="44450">
                        <a:lnSpc>
                          <a:spcPts val="142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Alimentación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420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Incluye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pensión completa, con desayuno,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almuerzo y</a:t>
                      </a:r>
                      <a:r>
                        <a:rPr sz="12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cena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269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Wifi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Wifi de alta velocidad, y televisión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con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cable en espacio</a:t>
                      </a:r>
                      <a:r>
                        <a:rPr sz="12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común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378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Descripción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just">
                        <a:lnSpc>
                          <a:spcPts val="1400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Más de 20 años compartiendo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con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estudiantes de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Chile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y del</a:t>
                      </a:r>
                      <a:r>
                        <a:rPr sz="1200" spc="-7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extranjero.</a:t>
                      </a:r>
                    </a:p>
                    <a:p>
                      <a:pPr marL="44450" marR="67945" algn="just">
                        <a:lnSpc>
                          <a:spcPct val="1071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Habitación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individual cómoda, con escritorio, closet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amplio.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Somos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4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integrantes 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de la familia, 2 estudiantes universitarios jóvenes,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se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habla en inglés,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somos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una  familia muy acogedora y</a:t>
                      </a:r>
                      <a:r>
                        <a:rPr sz="12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tranquila.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44450" algn="just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Calefacción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central, termo paneles en cada</a:t>
                      </a:r>
                      <a:r>
                        <a:rPr sz="12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habitación</a:t>
                      </a:r>
                    </a:p>
                    <a:p>
                      <a:pPr marL="44450" algn="just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Contamos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con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alarma de humo y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calefón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en el</a:t>
                      </a:r>
                      <a:r>
                        <a:rPr sz="12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exterior.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14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Contacto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Familia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Prat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Juan Pablo Prat</a:t>
                      </a:r>
                      <a:r>
                        <a:rPr sz="12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(papá)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Celular: +56940199117Teléfono: +56232530682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Correo:</a:t>
                      </a:r>
                      <a:r>
                        <a:rPr sz="1200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rlito"/>
                          <a:cs typeface="Carlito"/>
                          <a:hlinkClick r:id="rId7"/>
                        </a:rPr>
                        <a:t>juanpprat@gmail.com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333912" y="5123686"/>
            <a:ext cx="1571088" cy="14295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37929" y="5123686"/>
            <a:ext cx="1631653" cy="14295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11829288" y="0"/>
            <a:ext cx="378460" cy="6887209"/>
            <a:chOff x="11829288" y="0"/>
            <a:chExt cx="378460" cy="6887209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2" name="object 12"/>
            <p:cNvSpPr/>
            <p:nvPr/>
          </p:nvSpPr>
          <p:spPr>
            <a:xfrm>
              <a:off x="11843004" y="0"/>
              <a:ext cx="349250" cy="6858000"/>
            </a:xfrm>
            <a:custGeom>
              <a:avLst/>
              <a:gdLst/>
              <a:ahLst/>
              <a:cxnLst/>
              <a:rect l="l" t="t" r="r" b="b"/>
              <a:pathLst>
                <a:path w="349250" h="6858000">
                  <a:moveTo>
                    <a:pt x="0" y="6858000"/>
                  </a:moveTo>
                  <a:lnTo>
                    <a:pt x="348996" y="6858000"/>
                  </a:lnTo>
                  <a:lnTo>
                    <a:pt x="34899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grpFill/>
            <a:ln w="12192">
              <a:solidFill>
                <a:srgbClr val="2D75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843766" y="761"/>
              <a:ext cx="349250" cy="6858000"/>
            </a:xfrm>
            <a:custGeom>
              <a:avLst/>
              <a:gdLst/>
              <a:ahLst/>
              <a:cxnLst/>
              <a:rect l="l" t="t" r="r" b="b"/>
              <a:pathLst>
                <a:path w="349250" h="6858000">
                  <a:moveTo>
                    <a:pt x="34899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48996" y="6858000"/>
                  </a:lnTo>
                  <a:lnTo>
                    <a:pt x="34899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843766" y="761"/>
              <a:ext cx="349250" cy="6858000"/>
            </a:xfrm>
            <a:custGeom>
              <a:avLst/>
              <a:gdLst/>
              <a:ahLst/>
              <a:cxnLst/>
              <a:rect l="l" t="t" r="r" b="b"/>
              <a:pathLst>
                <a:path w="349250" h="6858000">
                  <a:moveTo>
                    <a:pt x="0" y="6858000"/>
                  </a:moveTo>
                  <a:lnTo>
                    <a:pt x="348996" y="6858000"/>
                  </a:lnTo>
                  <a:lnTo>
                    <a:pt x="34899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grpFill/>
            <a:ln w="28956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96602CAC-5C62-4C2D-88F1-A416B18864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661" y="34758"/>
            <a:ext cx="2912561" cy="11010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38600" y="304800"/>
            <a:ext cx="39624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CASA DE FAMILIA </a:t>
            </a:r>
            <a:r>
              <a:rPr sz="1800" spc="-105" dirty="0">
                <a:solidFill>
                  <a:srgbClr val="2D75B5"/>
                </a:solidFill>
                <a:latin typeface="Arial"/>
                <a:cs typeface="Arial"/>
              </a:rPr>
              <a:t>–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LAS</a:t>
            </a:r>
            <a:r>
              <a:rPr sz="1800" spc="-55" dirty="0">
                <a:solidFill>
                  <a:srgbClr val="2D75B5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CONDES</a:t>
            </a:r>
            <a:endParaRPr sz="1800" dirty="0">
              <a:latin typeface="Carlito"/>
              <a:cs typeface="Carlito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441864"/>
              </p:ext>
            </p:extLst>
          </p:nvPr>
        </p:nvGraphicFramePr>
        <p:xfrm>
          <a:off x="1828801" y="761998"/>
          <a:ext cx="7222616" cy="35171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7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4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55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ITEM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COMENTARIO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Dirección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001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CERRO EL CEPO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12169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SAN CARLOS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APOQUINDO, Las</a:t>
                      </a:r>
                      <a:r>
                        <a:rPr sz="1200" spc="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Condes.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531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N° de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habitaciones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532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Baños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531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Locomoción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C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02/421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31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Costo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mensual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$ 3</a:t>
                      </a:r>
                      <a:r>
                        <a:rPr lang="es-ES" sz="1200" dirty="0">
                          <a:latin typeface="Carlito"/>
                          <a:cs typeface="Carlito"/>
                        </a:rPr>
                        <a:t>5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0.000.-</a:t>
                      </a: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532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Alimentación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Desayuno</a:t>
                      </a: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531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Wifi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SI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245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Descripción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400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Se arrienda solo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mujeres,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está en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segundo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piso, tiene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salita con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tv</a:t>
                      </a:r>
                      <a:r>
                        <a:rPr lang="es-ES" sz="1200" baseline="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con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cable</a:t>
                      </a:r>
                      <a:r>
                        <a:rPr lang="es-ES" sz="1200" baseline="0" dirty="0">
                          <a:latin typeface="Carlito"/>
                          <a:cs typeface="Carlito"/>
                        </a:rPr>
                        <a:t> y frigo bar.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 Baño lo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comparte con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hija.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Hay 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mascota perrita poodle.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Se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autoriza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uso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cocina, refrigerador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y  lavadora. </a:t>
                      </a:r>
                      <a:endParaRPr lang="es-ES" sz="1200" dirty="0">
                        <a:latin typeface="Carlito"/>
                        <a:cs typeface="Carlito"/>
                      </a:endParaRPr>
                    </a:p>
                    <a:p>
                      <a:pPr marL="45085">
                        <a:lnSpc>
                          <a:spcPts val="1400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Familia compuesta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de 3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personas,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matrimonio e hija</a:t>
                      </a:r>
                      <a:r>
                        <a:rPr lang="es-ES" sz="1200" dirty="0">
                          <a:latin typeface="Carlito"/>
                          <a:cs typeface="Carlito"/>
                        </a:rPr>
                        <a:t>.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532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Contacto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Maria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Cecilia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de la Fuente 985958133</a:t>
                      </a:r>
                      <a:r>
                        <a:rPr lang="es-ES" sz="1200" baseline="0" dirty="0">
                          <a:latin typeface="Carlito"/>
                          <a:cs typeface="Carlito"/>
                        </a:rPr>
                        <a:t> 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503198" y="4656581"/>
            <a:ext cx="1731612" cy="1595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62600" y="4658106"/>
            <a:ext cx="1456876" cy="1649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14600" y="4656582"/>
            <a:ext cx="2768210" cy="15956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4212" y="4656581"/>
            <a:ext cx="1344305" cy="16513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18307" y="4656582"/>
            <a:ext cx="1291177" cy="16513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1814810" y="0"/>
            <a:ext cx="377190" cy="6886575"/>
            <a:chOff x="11829288" y="0"/>
            <a:chExt cx="377190" cy="6886575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0" name="object 10"/>
            <p:cNvSpPr/>
            <p:nvPr/>
          </p:nvSpPr>
          <p:spPr>
            <a:xfrm>
              <a:off x="11843004" y="12191"/>
              <a:ext cx="349250" cy="6845934"/>
            </a:xfrm>
            <a:custGeom>
              <a:avLst/>
              <a:gdLst/>
              <a:ahLst/>
              <a:cxnLst/>
              <a:rect l="l" t="t" r="r" b="b"/>
              <a:pathLst>
                <a:path w="349250" h="6845934">
                  <a:moveTo>
                    <a:pt x="348996" y="6845806"/>
                  </a:moveTo>
                  <a:lnTo>
                    <a:pt x="348996" y="0"/>
                  </a:lnTo>
                  <a:lnTo>
                    <a:pt x="0" y="0"/>
                  </a:lnTo>
                  <a:lnTo>
                    <a:pt x="0" y="6845806"/>
                  </a:lnTo>
                </a:path>
              </a:pathLst>
            </a:custGeom>
            <a:grpFill/>
            <a:ln w="12192">
              <a:solidFill>
                <a:srgbClr val="2D75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843766" y="761"/>
              <a:ext cx="348615" cy="6857365"/>
            </a:xfrm>
            <a:custGeom>
              <a:avLst/>
              <a:gdLst/>
              <a:ahLst/>
              <a:cxnLst/>
              <a:rect l="l" t="t" r="r" b="b"/>
              <a:pathLst>
                <a:path w="348615" h="6857365">
                  <a:moveTo>
                    <a:pt x="348233" y="6857235"/>
                  </a:moveTo>
                  <a:lnTo>
                    <a:pt x="348233" y="0"/>
                  </a:lnTo>
                  <a:lnTo>
                    <a:pt x="0" y="0"/>
                  </a:lnTo>
                  <a:lnTo>
                    <a:pt x="0" y="6857235"/>
                  </a:lnTo>
                  <a:lnTo>
                    <a:pt x="348233" y="685723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843766" y="761"/>
              <a:ext cx="348615" cy="6857365"/>
            </a:xfrm>
            <a:custGeom>
              <a:avLst/>
              <a:gdLst/>
              <a:ahLst/>
              <a:cxnLst/>
              <a:rect l="l" t="t" r="r" b="b"/>
              <a:pathLst>
                <a:path w="348615" h="6857365">
                  <a:moveTo>
                    <a:pt x="348233" y="0"/>
                  </a:moveTo>
                  <a:lnTo>
                    <a:pt x="0" y="0"/>
                  </a:lnTo>
                  <a:lnTo>
                    <a:pt x="0" y="6857235"/>
                  </a:lnTo>
                </a:path>
              </a:pathLst>
            </a:custGeom>
            <a:grpFill/>
            <a:ln w="28956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F547F973-1451-40A2-80BF-102FC2052D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770" y="22761"/>
            <a:ext cx="2912561" cy="11010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3927" y="228600"/>
            <a:ext cx="401713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CASA DE </a:t>
            </a:r>
            <a:r>
              <a:rPr sz="1800" dirty="0">
                <a:solidFill>
                  <a:srgbClr val="2D75B5"/>
                </a:solidFill>
                <a:latin typeface="Carlito"/>
                <a:cs typeface="Carlito"/>
              </a:rPr>
              <a:t>FAMILIA </a:t>
            </a:r>
            <a:r>
              <a:rPr sz="1800" spc="-105" dirty="0">
                <a:solidFill>
                  <a:srgbClr val="2D75B5"/>
                </a:solidFill>
                <a:latin typeface="Arial"/>
                <a:cs typeface="Arial"/>
              </a:rPr>
              <a:t>–</a:t>
            </a:r>
            <a:r>
              <a:rPr sz="1800" spc="-170" dirty="0">
                <a:solidFill>
                  <a:srgbClr val="2D75B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VITACURA</a:t>
            </a:r>
            <a:endParaRPr sz="1800" dirty="0">
              <a:latin typeface="Carlito"/>
              <a:cs typeface="Carlito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215671"/>
              </p:ext>
            </p:extLst>
          </p:nvPr>
        </p:nvGraphicFramePr>
        <p:xfrm>
          <a:off x="1905001" y="685800"/>
          <a:ext cx="7010400" cy="37355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906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ITEM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COMENTARIO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06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Dirección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Corte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de Apelaciones 1051 depto. 1102,</a:t>
                      </a:r>
                      <a:r>
                        <a:rPr sz="12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Vitacura.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71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N° de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habitaciones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s-ES" sz="1200" dirty="0">
                          <a:latin typeface="Carlito"/>
                          <a:cs typeface="Carlito"/>
                        </a:rPr>
                        <a:t>1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 disponible</a:t>
                      </a: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71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Baños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 disponible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71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Locomoción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Eje Las condes,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Kennedy y</a:t>
                      </a:r>
                      <a:r>
                        <a:rPr sz="12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Tabancura.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71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Costo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$2</a:t>
                      </a:r>
                      <a:r>
                        <a:rPr lang="es-ES" sz="1200" spc="-5" dirty="0">
                          <a:latin typeface="Carlito"/>
                          <a:cs typeface="Carlito"/>
                        </a:rPr>
                        <a:t>4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0.000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71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Alimentación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No incluye. Derecho 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uso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dela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cocina sin</a:t>
                      </a:r>
                      <a:r>
                        <a:rPr sz="12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restricción.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71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Wifi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Si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877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Descripción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Departamento</a:t>
                      </a:r>
                      <a:r>
                        <a:rPr sz="12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familiar.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Barrio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residencial.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Aseo de las áreas</a:t>
                      </a:r>
                      <a:r>
                        <a:rPr sz="12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comunes.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92075" marR="2783205">
                        <a:lnSpc>
                          <a:spcPct val="106700"/>
                        </a:lnSpc>
                        <a:spcBef>
                          <a:spcPts val="1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Acceso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cocina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y lavadora. 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Lugar con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reglas de familia. 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Se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entregan llaves de la</a:t>
                      </a:r>
                      <a:r>
                        <a:rPr sz="1200" spc="-1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casa.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92075" marR="982344">
                        <a:lnSpc>
                          <a:spcPct val="106800"/>
                        </a:lnSpc>
                        <a:spcBef>
                          <a:spcPts val="10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Cercano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restaurantes, clínicas, supermercados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y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bancos.  Departamento: comedor,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living y terraza</a:t>
                      </a:r>
                      <a:r>
                        <a:rPr sz="1200" spc="-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cerrada.</a:t>
                      </a: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37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Contacto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Marlis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Fernández, +56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998462017</a:t>
                      </a:r>
                      <a:r>
                        <a:rPr sz="12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  <a:hlinkClick r:id="rId2"/>
                        </a:rPr>
                        <a:t>marlisf08@Gmail.com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7741982" y="5095702"/>
            <a:ext cx="2092452" cy="1394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2190" y="5106371"/>
            <a:ext cx="2075688" cy="1383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1212" y="5134080"/>
            <a:ext cx="2045208" cy="13639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59188" y="5106371"/>
            <a:ext cx="2083307" cy="13883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1836907" y="0"/>
            <a:ext cx="369570" cy="6886575"/>
            <a:chOff x="11836907" y="0"/>
            <a:chExt cx="369570" cy="6886575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9" name="object 9"/>
            <p:cNvSpPr/>
            <p:nvPr/>
          </p:nvSpPr>
          <p:spPr>
            <a:xfrm>
              <a:off x="11843003" y="0"/>
              <a:ext cx="349250" cy="6858000"/>
            </a:xfrm>
            <a:custGeom>
              <a:avLst/>
              <a:gdLst/>
              <a:ahLst/>
              <a:cxnLst/>
              <a:rect l="l" t="t" r="r" b="b"/>
              <a:pathLst>
                <a:path w="349250" h="6858000">
                  <a:moveTo>
                    <a:pt x="0" y="6858000"/>
                  </a:moveTo>
                  <a:lnTo>
                    <a:pt x="348996" y="6858000"/>
                  </a:lnTo>
                  <a:lnTo>
                    <a:pt x="34899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grpFill/>
            <a:ln w="12192">
              <a:solidFill>
                <a:srgbClr val="2D75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857481" y="761"/>
              <a:ext cx="334645" cy="6857365"/>
            </a:xfrm>
            <a:custGeom>
              <a:avLst/>
              <a:gdLst/>
              <a:ahLst/>
              <a:cxnLst/>
              <a:rect l="l" t="t" r="r" b="b"/>
              <a:pathLst>
                <a:path w="334645" h="6857365">
                  <a:moveTo>
                    <a:pt x="334518" y="0"/>
                  </a:moveTo>
                  <a:lnTo>
                    <a:pt x="0" y="0"/>
                  </a:lnTo>
                  <a:lnTo>
                    <a:pt x="0" y="6857236"/>
                  </a:lnTo>
                </a:path>
              </a:pathLst>
            </a:custGeom>
            <a:grpFill/>
            <a:ln w="28955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B713B9C4-9D67-48F8-AFC7-0EEBD4BECF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1" y="135262"/>
            <a:ext cx="2912561" cy="11010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10888" y="279652"/>
            <a:ext cx="384251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CASA RESIDENCIA </a:t>
            </a:r>
            <a:r>
              <a:rPr sz="1800" spc="-105" dirty="0">
                <a:solidFill>
                  <a:srgbClr val="2D75B5"/>
                </a:solidFill>
                <a:latin typeface="Arial"/>
                <a:cs typeface="Arial"/>
              </a:rPr>
              <a:t>–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LAS</a:t>
            </a:r>
            <a:r>
              <a:rPr sz="1800" spc="-50" dirty="0">
                <a:solidFill>
                  <a:srgbClr val="2D75B5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CONDES</a:t>
            </a:r>
            <a:endParaRPr sz="1800" dirty="0">
              <a:latin typeface="Carlito"/>
              <a:cs typeface="Carlito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398444"/>
              </p:ext>
            </p:extLst>
          </p:nvPr>
        </p:nvGraphicFramePr>
        <p:xfrm>
          <a:off x="2743200" y="855383"/>
          <a:ext cx="6362066" cy="3526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7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4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9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ITEM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COMENTARIO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113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Dirección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San Francisco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de Asís esquina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San Carlos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de</a:t>
                      </a:r>
                      <a:r>
                        <a:rPr sz="12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Apoquindo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974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N° de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habitaciones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974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Baños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113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Locomoción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C09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o a pie a la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UDD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974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Costo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mensual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$29</a:t>
                      </a:r>
                      <a:r>
                        <a:rPr lang="es-ES" sz="1200" dirty="0">
                          <a:latin typeface="Carlito"/>
                          <a:cs typeface="Carlito"/>
                        </a:rPr>
                        <a:t>9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.000</a:t>
                      </a: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974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Alimentación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No incluida</a:t>
                      </a: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974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Wifi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Si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36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Descripción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375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Casa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de ambiente familiar,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dormitorio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equipado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con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cable</a:t>
                      </a:r>
                      <a:r>
                        <a:rPr sz="1200" spc="-7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wifi,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44450" marR="659130">
                        <a:lnSpc>
                          <a:spcPct val="100000"/>
                        </a:lnSpc>
                      </a:pPr>
                      <a:r>
                        <a:rPr lang="es-ES" sz="12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baño privado.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Acceso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cocina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y lavadero. </a:t>
                      </a:r>
                      <a:r>
                        <a:rPr lang="es-ES" sz="1200" dirty="0">
                          <a:latin typeface="Carlito"/>
                          <a:cs typeface="Carlito"/>
                        </a:rPr>
                        <a:t>                   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 700mts</a:t>
                      </a:r>
                      <a:r>
                        <a:rPr lang="es-ES" sz="1200" baseline="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de la  Universidad del</a:t>
                      </a:r>
                      <a:r>
                        <a:rPr sz="12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Desarrollo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08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Contacto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80010">
                        <a:lnSpc>
                          <a:spcPct val="100000"/>
                        </a:lnSpc>
                        <a:spcBef>
                          <a:spcPts val="850"/>
                        </a:spcBef>
                        <a:tabLst>
                          <a:tab pos="2190115" algn="l"/>
                        </a:tabLst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Lorena Lagos</a:t>
                      </a:r>
                      <a:r>
                        <a:rPr sz="12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+569</a:t>
                      </a:r>
                      <a:r>
                        <a:rPr sz="12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92565595/	</a:t>
                      </a:r>
                      <a:r>
                        <a:rPr sz="1200" spc="-5" dirty="0">
                          <a:latin typeface="Carlito"/>
                          <a:cs typeface="Carlito"/>
                          <a:hlinkClick r:id="rId2"/>
                        </a:rPr>
                        <a:t>lorenalagos@gmail.com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6232144" y="4741667"/>
            <a:ext cx="1952003" cy="1877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10510" y="4741667"/>
            <a:ext cx="1876490" cy="18775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47156" y="4741667"/>
            <a:ext cx="1958625" cy="18775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15403" y="4741668"/>
            <a:ext cx="1905390" cy="18775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1829288" y="0"/>
            <a:ext cx="378460" cy="6887209"/>
            <a:chOff x="11829288" y="0"/>
            <a:chExt cx="378460" cy="6887209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0" name="object 10"/>
            <p:cNvSpPr/>
            <p:nvPr/>
          </p:nvSpPr>
          <p:spPr>
            <a:xfrm>
              <a:off x="11843004" y="12191"/>
              <a:ext cx="349250" cy="6845934"/>
            </a:xfrm>
            <a:custGeom>
              <a:avLst/>
              <a:gdLst/>
              <a:ahLst/>
              <a:cxnLst/>
              <a:rect l="l" t="t" r="r" b="b"/>
              <a:pathLst>
                <a:path w="349250" h="6845934">
                  <a:moveTo>
                    <a:pt x="348996" y="6845806"/>
                  </a:moveTo>
                  <a:lnTo>
                    <a:pt x="348996" y="0"/>
                  </a:lnTo>
                  <a:lnTo>
                    <a:pt x="0" y="0"/>
                  </a:lnTo>
                  <a:lnTo>
                    <a:pt x="0" y="6845806"/>
                  </a:lnTo>
                </a:path>
              </a:pathLst>
            </a:custGeom>
            <a:grpFill/>
            <a:ln w="12192">
              <a:solidFill>
                <a:srgbClr val="2D75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843766" y="761"/>
              <a:ext cx="349250" cy="6858000"/>
            </a:xfrm>
            <a:custGeom>
              <a:avLst/>
              <a:gdLst/>
              <a:ahLst/>
              <a:cxnLst/>
              <a:rect l="l" t="t" r="r" b="b"/>
              <a:pathLst>
                <a:path w="349250" h="6858000">
                  <a:moveTo>
                    <a:pt x="34899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48996" y="6858000"/>
                  </a:lnTo>
                  <a:lnTo>
                    <a:pt x="34899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843766" y="761"/>
              <a:ext cx="349250" cy="6858000"/>
            </a:xfrm>
            <a:custGeom>
              <a:avLst/>
              <a:gdLst/>
              <a:ahLst/>
              <a:cxnLst/>
              <a:rect l="l" t="t" r="r" b="b"/>
              <a:pathLst>
                <a:path w="349250" h="6858000">
                  <a:moveTo>
                    <a:pt x="0" y="6858000"/>
                  </a:moveTo>
                  <a:lnTo>
                    <a:pt x="348996" y="6858000"/>
                  </a:lnTo>
                  <a:lnTo>
                    <a:pt x="34899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grpFill/>
            <a:ln w="28956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DF888194-8714-432A-B2DB-51FCB87ACF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318" y="33264"/>
            <a:ext cx="2912561" cy="11010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38600" y="276604"/>
            <a:ext cx="297586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RESIDENCIA</a:t>
            </a:r>
            <a:r>
              <a:rPr sz="1800" spc="-55" dirty="0">
                <a:solidFill>
                  <a:srgbClr val="2D75B5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PARTICULAR</a:t>
            </a:r>
            <a:endParaRPr sz="1800" dirty="0">
              <a:latin typeface="Carlito"/>
              <a:cs typeface="Carlito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107836"/>
              </p:ext>
            </p:extLst>
          </p:nvPr>
        </p:nvGraphicFramePr>
        <p:xfrm>
          <a:off x="2109643" y="685800"/>
          <a:ext cx="6538549" cy="36198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2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5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527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ITEM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COMENTARIO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128">
                <a:tc>
                  <a:txBody>
                    <a:bodyPr/>
                    <a:lstStyle/>
                    <a:p>
                      <a:pPr marL="44450">
                        <a:lnSpc>
                          <a:spcPts val="14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Dirección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400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AV. KENNEDY 8767 DPTO 401,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LAS</a:t>
                      </a:r>
                      <a:r>
                        <a:rPr sz="12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CONDES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271">
                <a:tc>
                  <a:txBody>
                    <a:bodyPr/>
                    <a:lstStyle/>
                    <a:p>
                      <a:pPr marL="44450">
                        <a:lnSpc>
                          <a:spcPts val="140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N° de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habitaciones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40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411">
                <a:tc>
                  <a:txBody>
                    <a:bodyPr/>
                    <a:lstStyle/>
                    <a:p>
                      <a:pPr marL="44450">
                        <a:lnSpc>
                          <a:spcPts val="140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Baños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40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Locomoción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SÍ, BUS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ACERCAMIENTO EN METRO LOS</a:t>
                      </a:r>
                      <a:r>
                        <a:rPr sz="1200" spc="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DOMINICOS,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LOCOMOCIÓN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POR AV. PADRE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HURTADO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Y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LAS</a:t>
                      </a:r>
                      <a:r>
                        <a:rPr sz="1200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CONDES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271">
                <a:tc>
                  <a:txBody>
                    <a:bodyPr/>
                    <a:lstStyle/>
                    <a:p>
                      <a:pPr marL="44450">
                        <a:lnSpc>
                          <a:spcPts val="140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Costo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mensual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40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$4</a:t>
                      </a:r>
                      <a:r>
                        <a:rPr lang="es-ES" sz="1200" dirty="0">
                          <a:latin typeface="Carlito"/>
                          <a:cs typeface="Carlito"/>
                        </a:rPr>
                        <a:t>3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0.000.-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272">
                <a:tc>
                  <a:txBody>
                    <a:bodyPr/>
                    <a:lstStyle/>
                    <a:p>
                      <a:pPr marL="44450">
                        <a:lnSpc>
                          <a:spcPts val="140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Alimentación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405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DESAYUNO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y 1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COMIDA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AL DIA</a:t>
                      </a:r>
                      <a:r>
                        <a:rPr sz="1200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CONVERSABLE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411">
                <a:tc>
                  <a:txBody>
                    <a:bodyPr/>
                    <a:lstStyle/>
                    <a:p>
                      <a:pPr marL="44450">
                        <a:lnSpc>
                          <a:spcPts val="140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Wifi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40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SÍ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46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Descripción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400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HABITACIÓN AMOBLADA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,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INCLUYE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ASEO DE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LA</a:t>
                      </a:r>
                      <a:r>
                        <a:rPr sz="1200" spc="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HABITACIÓN,CON</a:t>
                      </a:r>
                      <a:r>
                        <a:rPr lang="es-ES" sz="1200" spc="-5" dirty="0">
                          <a:latin typeface="Carlito"/>
                          <a:cs typeface="Carlito"/>
                        </a:rPr>
                        <a:t> BAÑO</a:t>
                      </a:r>
                      <a:r>
                        <a:rPr lang="es-ES" sz="1200" spc="-5" baseline="0" dirty="0">
                          <a:latin typeface="Carlito"/>
                          <a:cs typeface="Carlito"/>
                        </a:rPr>
                        <a:t> PRIVADO, LUMINOSA,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79375" marR="337820" indent="-35560">
                        <a:lnSpc>
                          <a:spcPct val="106700"/>
                        </a:lnSpc>
                        <a:spcBef>
                          <a:spcPts val="10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CON T.V. INCLUYE LAVADO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ROPA. </a:t>
                      </a:r>
                      <a:r>
                        <a:rPr lang="es-ES" sz="1200" spc="-5" dirty="0">
                          <a:latin typeface="Carlito"/>
                          <a:cs typeface="Carlito"/>
                        </a:rPr>
                        <a:t>                         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 ESTÁ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PASOS DEL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MALL ALTO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LAS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CONDES</a:t>
                      </a:r>
                      <a:r>
                        <a:rPr lang="es-ES" sz="1200" spc="-5" dirty="0">
                          <a:latin typeface="Carlito"/>
                          <a:cs typeface="Carlito"/>
                        </a:rPr>
                        <a:t>.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80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Contacto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SILVANA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GRAZIA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CELSI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CEL: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995328459 -</a:t>
                      </a:r>
                      <a:r>
                        <a:rPr sz="1200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994325631</a:t>
                      </a: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  <a:hlinkClick r:id="rId2"/>
                        </a:rPr>
                        <a:t>sidegracel@gmail.com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11838313" y="0"/>
            <a:ext cx="378460" cy="6887209"/>
            <a:chOff x="11829288" y="0"/>
            <a:chExt cx="378460" cy="6887209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5" name="object 5"/>
            <p:cNvSpPr/>
            <p:nvPr/>
          </p:nvSpPr>
          <p:spPr>
            <a:xfrm>
              <a:off x="11843004" y="0"/>
              <a:ext cx="349250" cy="6858000"/>
            </a:xfrm>
            <a:custGeom>
              <a:avLst/>
              <a:gdLst/>
              <a:ahLst/>
              <a:cxnLst/>
              <a:rect l="l" t="t" r="r" b="b"/>
              <a:pathLst>
                <a:path w="349250" h="6858000">
                  <a:moveTo>
                    <a:pt x="0" y="6858000"/>
                  </a:moveTo>
                  <a:lnTo>
                    <a:pt x="348996" y="6858000"/>
                  </a:lnTo>
                  <a:lnTo>
                    <a:pt x="34899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grpFill/>
            <a:ln w="12192">
              <a:solidFill>
                <a:srgbClr val="2D75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843766" y="761"/>
              <a:ext cx="349250" cy="6858000"/>
            </a:xfrm>
            <a:custGeom>
              <a:avLst/>
              <a:gdLst/>
              <a:ahLst/>
              <a:cxnLst/>
              <a:rect l="l" t="t" r="r" b="b"/>
              <a:pathLst>
                <a:path w="349250" h="6858000">
                  <a:moveTo>
                    <a:pt x="34899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48996" y="6858000"/>
                  </a:lnTo>
                  <a:lnTo>
                    <a:pt x="34899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843766" y="761"/>
              <a:ext cx="349250" cy="6858000"/>
            </a:xfrm>
            <a:custGeom>
              <a:avLst/>
              <a:gdLst/>
              <a:ahLst/>
              <a:cxnLst/>
              <a:rect l="l" t="t" r="r" b="b"/>
              <a:pathLst>
                <a:path w="349250" h="6858000">
                  <a:moveTo>
                    <a:pt x="0" y="6858000"/>
                  </a:moveTo>
                  <a:lnTo>
                    <a:pt x="348996" y="6858000"/>
                  </a:lnTo>
                  <a:lnTo>
                    <a:pt x="34899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grpFill/>
            <a:ln w="28956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685800" y="4640162"/>
            <a:ext cx="1184020" cy="1906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09643" y="4640162"/>
            <a:ext cx="1273070" cy="1846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5919" y="4655053"/>
            <a:ext cx="1481340" cy="18467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56427" y="4655053"/>
            <a:ext cx="1609894" cy="18467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31747" y="4640162"/>
            <a:ext cx="1391412" cy="18547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62494" y="4652357"/>
            <a:ext cx="1395984" cy="18623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0F555A3-EC72-4FCE-ABEC-E69C6D10804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619" y="135262"/>
            <a:ext cx="2912561" cy="11010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1400" y="228600"/>
            <a:ext cx="38100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CASA DE FAMILIA </a:t>
            </a:r>
            <a:r>
              <a:rPr sz="1800" spc="-105" dirty="0">
                <a:solidFill>
                  <a:srgbClr val="2D75B5"/>
                </a:solidFill>
                <a:latin typeface="Arial"/>
                <a:cs typeface="Arial"/>
              </a:rPr>
              <a:t>–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LAS</a:t>
            </a:r>
            <a:r>
              <a:rPr sz="1800" spc="-55" dirty="0">
                <a:solidFill>
                  <a:srgbClr val="2D75B5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CONDES</a:t>
            </a:r>
            <a:endParaRPr sz="1800" dirty="0">
              <a:latin typeface="Carlito"/>
              <a:cs typeface="Carlito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752259"/>
              </p:ext>
            </p:extLst>
          </p:nvPr>
        </p:nvGraphicFramePr>
        <p:xfrm>
          <a:off x="2057400" y="838202"/>
          <a:ext cx="7272528" cy="36076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4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21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ITEM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COMENTARIO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21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Dirección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Av. Apoquindo 7165 depto. 301,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Las</a:t>
                      </a:r>
                      <a:r>
                        <a:rPr sz="12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Condes.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21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N° de</a:t>
                      </a:r>
                      <a:r>
                        <a:rPr sz="1200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habitaciones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HABITACIÓN</a:t>
                      </a:r>
                      <a:r>
                        <a:rPr sz="1200" spc="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(mujer)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3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Baños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 </a:t>
                      </a:r>
                      <a:r>
                        <a:rPr lang="es-ES" sz="1200" dirty="0">
                          <a:latin typeface="Carlito"/>
                          <a:cs typeface="Carlito"/>
                        </a:rPr>
                        <a:t>privado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78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Locomoción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534035">
                        <a:lnSpc>
                          <a:spcPct val="107500"/>
                        </a:lnSpc>
                        <a:spcBef>
                          <a:spcPts val="204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Eje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Apoquindo, a pasos del metro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H.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Magallanes y Metro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Los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Dominicos.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C02, 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locomoción para ambas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sedes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y buses de acercamiento en</a:t>
                      </a:r>
                      <a:r>
                        <a:rPr sz="12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metro.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21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Costo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$3</a:t>
                      </a:r>
                      <a:r>
                        <a:rPr lang="es-ES" sz="1200" spc="-5" dirty="0">
                          <a:latin typeface="Carlito"/>
                          <a:cs typeface="Carlito"/>
                        </a:rPr>
                        <a:t>2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0.000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21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Alimentación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No incluye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21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Wifi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Si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107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Descripción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80975">
                        <a:lnSpc>
                          <a:spcPct val="107200"/>
                        </a:lnSpc>
                        <a:spcBef>
                          <a:spcPts val="210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Se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arrienda a estudiante mujer.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Acceso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cocina,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derecho de lavado y planchado de  ropa. Habitación: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cama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, velador y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closet. El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condominio queda a pasos del Metro  Hdo de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Magallanes</a:t>
                      </a: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21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Contacto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Verónica Rodríguez, +56993207341</a:t>
                      </a:r>
                      <a:r>
                        <a:rPr sz="1200" spc="2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  <a:hlinkClick r:id="rId2"/>
                        </a:rPr>
                        <a:t>vero59.vr@gmail.cl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048787" y="4792579"/>
            <a:ext cx="2257044" cy="1717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41594" y="4819744"/>
            <a:ext cx="1886044" cy="1690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76243" y="4806162"/>
            <a:ext cx="1847758" cy="17178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45231" y="4819743"/>
            <a:ext cx="2279735" cy="17042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1813540" y="0"/>
            <a:ext cx="378460" cy="6887209"/>
            <a:chOff x="11829288" y="0"/>
            <a:chExt cx="378460" cy="6887209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9" name="object 9"/>
            <p:cNvSpPr/>
            <p:nvPr/>
          </p:nvSpPr>
          <p:spPr>
            <a:xfrm>
              <a:off x="11843004" y="0"/>
              <a:ext cx="349250" cy="6858000"/>
            </a:xfrm>
            <a:custGeom>
              <a:avLst/>
              <a:gdLst/>
              <a:ahLst/>
              <a:cxnLst/>
              <a:rect l="l" t="t" r="r" b="b"/>
              <a:pathLst>
                <a:path w="349250" h="6858000">
                  <a:moveTo>
                    <a:pt x="0" y="6858000"/>
                  </a:moveTo>
                  <a:lnTo>
                    <a:pt x="348996" y="6858000"/>
                  </a:lnTo>
                  <a:lnTo>
                    <a:pt x="34899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grpFill/>
            <a:ln w="12192">
              <a:solidFill>
                <a:srgbClr val="2D75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843766" y="761"/>
              <a:ext cx="349250" cy="6858000"/>
            </a:xfrm>
            <a:custGeom>
              <a:avLst/>
              <a:gdLst/>
              <a:ahLst/>
              <a:cxnLst/>
              <a:rect l="l" t="t" r="r" b="b"/>
              <a:pathLst>
                <a:path w="349250" h="6858000">
                  <a:moveTo>
                    <a:pt x="34899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48996" y="6858000"/>
                  </a:lnTo>
                  <a:lnTo>
                    <a:pt x="34899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843766" y="761"/>
              <a:ext cx="349250" cy="6858000"/>
            </a:xfrm>
            <a:custGeom>
              <a:avLst/>
              <a:gdLst/>
              <a:ahLst/>
              <a:cxnLst/>
              <a:rect l="l" t="t" r="r" b="b"/>
              <a:pathLst>
                <a:path w="349250" h="6858000">
                  <a:moveTo>
                    <a:pt x="0" y="6858000"/>
                  </a:moveTo>
                  <a:lnTo>
                    <a:pt x="348996" y="6858000"/>
                  </a:lnTo>
                  <a:lnTo>
                    <a:pt x="34899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grpFill/>
            <a:ln w="28956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BFA7FEB1-A288-42E7-BF65-245CEF6BB0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315" y="127775"/>
            <a:ext cx="2912561" cy="11010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23716" y="152400"/>
            <a:ext cx="394868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CASA DE FAMILIA </a:t>
            </a:r>
            <a:r>
              <a:rPr sz="1800" spc="-105" dirty="0">
                <a:solidFill>
                  <a:srgbClr val="2D75B5"/>
                </a:solidFill>
                <a:latin typeface="Arial"/>
                <a:cs typeface="Arial"/>
              </a:rPr>
              <a:t>–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LAS</a:t>
            </a:r>
            <a:r>
              <a:rPr sz="1800" spc="-55" dirty="0">
                <a:solidFill>
                  <a:srgbClr val="2D75B5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CONDES</a:t>
            </a:r>
            <a:endParaRPr sz="1800" dirty="0">
              <a:latin typeface="Carlito"/>
              <a:cs typeface="Carlito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479104"/>
              </p:ext>
            </p:extLst>
          </p:nvPr>
        </p:nvGraphicFramePr>
        <p:xfrm>
          <a:off x="2362201" y="609598"/>
          <a:ext cx="6634352" cy="33647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3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1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477"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ITEM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COMENTARIO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082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Dirección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María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Teresa </a:t>
                      </a:r>
                      <a:r>
                        <a:rPr sz="1200" spc="5" dirty="0">
                          <a:latin typeface="Carlito"/>
                          <a:cs typeface="Carlito"/>
                        </a:rPr>
                        <a:t>N°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6286 Depto. 211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(Entre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IV Centenario</a:t>
                      </a:r>
                      <a:r>
                        <a:rPr sz="1200" spc="-9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y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Manquehue</a:t>
                      </a:r>
                      <a:r>
                        <a:rPr sz="12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Sur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477">
                <a:tc>
                  <a:txBody>
                    <a:bodyPr/>
                    <a:lstStyle/>
                    <a:p>
                      <a:pPr marL="44450">
                        <a:lnSpc>
                          <a:spcPts val="140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N° de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habitaciones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40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3 habitación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(Para</a:t>
                      </a:r>
                      <a:r>
                        <a:rPr sz="12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Mujeres*)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605">
                <a:tc>
                  <a:txBody>
                    <a:bodyPr/>
                    <a:lstStyle/>
                    <a:p>
                      <a:pPr marL="44450">
                        <a:lnSpc>
                          <a:spcPts val="140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Baños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40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 compartido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477">
                <a:tc>
                  <a:txBody>
                    <a:bodyPr/>
                    <a:lstStyle/>
                    <a:p>
                      <a:pPr marL="44450">
                        <a:lnSpc>
                          <a:spcPts val="140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Locomoción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405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C02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y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C08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468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Costo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mensual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$250.000 - $280.000 -</a:t>
                      </a:r>
                      <a:r>
                        <a:rPr sz="12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$300.000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9801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Alimentación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41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No incluye alimentación pero tiene derecho al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uso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de la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cocina</a:t>
                      </a:r>
                      <a:r>
                        <a:rPr sz="1200" spc="-1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y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refrigerador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477">
                <a:tc>
                  <a:txBody>
                    <a:bodyPr/>
                    <a:lstStyle/>
                    <a:p>
                      <a:pPr marL="44450">
                        <a:lnSpc>
                          <a:spcPts val="140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Wifi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40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Si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5315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Descripción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Cercano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 estación del metro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Manquehue,</a:t>
                      </a:r>
                      <a:r>
                        <a:rPr sz="12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departamento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segundo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piso,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considera uso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de</a:t>
                      </a:r>
                      <a:r>
                        <a:rPr sz="12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lavadora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45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Contacto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430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María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Teresa</a:t>
                      </a:r>
                      <a:r>
                        <a:rPr sz="12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Ferrer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+569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9997</a:t>
                      </a:r>
                      <a:r>
                        <a:rPr sz="12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0071</a:t>
                      </a: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rlito"/>
                          <a:cs typeface="Carlito"/>
                          <a:hlinkClick r:id="rId2"/>
                        </a:rPr>
                        <a:t>kokalight@hotmail.com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080885" y="4417660"/>
            <a:ext cx="2057792" cy="1946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90923" y="4417660"/>
            <a:ext cx="2248072" cy="1926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76600" y="4417660"/>
            <a:ext cx="1676399" cy="19468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13458" y="4396877"/>
            <a:ext cx="2163942" cy="19676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1859399" y="0"/>
            <a:ext cx="378460" cy="6887209"/>
            <a:chOff x="11829288" y="0"/>
            <a:chExt cx="378460" cy="6887209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9" name="object 9"/>
            <p:cNvSpPr/>
            <p:nvPr/>
          </p:nvSpPr>
          <p:spPr>
            <a:xfrm>
              <a:off x="11843004" y="0"/>
              <a:ext cx="349250" cy="6858000"/>
            </a:xfrm>
            <a:custGeom>
              <a:avLst/>
              <a:gdLst/>
              <a:ahLst/>
              <a:cxnLst/>
              <a:rect l="l" t="t" r="r" b="b"/>
              <a:pathLst>
                <a:path w="349250" h="6858000">
                  <a:moveTo>
                    <a:pt x="0" y="6858000"/>
                  </a:moveTo>
                  <a:lnTo>
                    <a:pt x="348996" y="6858000"/>
                  </a:lnTo>
                  <a:lnTo>
                    <a:pt x="34899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grpFill/>
            <a:ln w="12192">
              <a:solidFill>
                <a:srgbClr val="2D75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843766" y="761"/>
              <a:ext cx="349250" cy="6858000"/>
            </a:xfrm>
            <a:custGeom>
              <a:avLst/>
              <a:gdLst/>
              <a:ahLst/>
              <a:cxnLst/>
              <a:rect l="l" t="t" r="r" b="b"/>
              <a:pathLst>
                <a:path w="349250" h="6858000">
                  <a:moveTo>
                    <a:pt x="34899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48996" y="6858000"/>
                  </a:lnTo>
                  <a:lnTo>
                    <a:pt x="34899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843766" y="761"/>
              <a:ext cx="349250" cy="6858000"/>
            </a:xfrm>
            <a:custGeom>
              <a:avLst/>
              <a:gdLst/>
              <a:ahLst/>
              <a:cxnLst/>
              <a:rect l="l" t="t" r="r" b="b"/>
              <a:pathLst>
                <a:path w="349250" h="6858000">
                  <a:moveTo>
                    <a:pt x="0" y="6858000"/>
                  </a:moveTo>
                  <a:lnTo>
                    <a:pt x="348996" y="6858000"/>
                  </a:lnTo>
                  <a:lnTo>
                    <a:pt x="34899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grpFill/>
            <a:ln w="28956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DCCFF79C-A722-4B62-B02E-88555E76C2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698" y="140677"/>
            <a:ext cx="2912561" cy="11010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09688" y="4126991"/>
            <a:ext cx="2273807" cy="1705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49426" y="196212"/>
            <a:ext cx="4092448" cy="295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CASA DE FAMILIA </a:t>
            </a:r>
            <a:r>
              <a:rPr sz="1800" spc="-105" dirty="0">
                <a:solidFill>
                  <a:srgbClr val="2D75B5"/>
                </a:solidFill>
                <a:latin typeface="Arial"/>
                <a:cs typeface="Arial"/>
              </a:rPr>
              <a:t>–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LO</a:t>
            </a:r>
            <a:r>
              <a:rPr sz="1800" spc="-25" dirty="0">
                <a:solidFill>
                  <a:srgbClr val="2D75B5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BARNECHEA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76400" y="4126991"/>
            <a:ext cx="1600200" cy="1705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62828" y="4126991"/>
            <a:ext cx="1278635" cy="17053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28644" y="4126991"/>
            <a:ext cx="1965960" cy="17053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420396"/>
              </p:ext>
            </p:extLst>
          </p:nvPr>
        </p:nvGraphicFramePr>
        <p:xfrm>
          <a:off x="2514600" y="721418"/>
          <a:ext cx="6513067" cy="3240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9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3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13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ITEM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COMENTARIO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132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Dirección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El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Peumo 271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Casa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6.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Lo</a:t>
                      </a:r>
                      <a:r>
                        <a:rPr sz="12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Barnechea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270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N° de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habitaciones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3 disponibles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132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Baños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individual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y 1</a:t>
                      </a:r>
                      <a:r>
                        <a:rPr sz="12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compartido.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9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Locomoción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395"/>
                        </a:lnSpc>
                      </a:pPr>
                      <a:endParaRPr lang="es-ES" sz="1200" spc="-5" dirty="0">
                        <a:latin typeface="Carlito"/>
                        <a:cs typeface="Carlito"/>
                      </a:endParaRPr>
                    </a:p>
                    <a:p>
                      <a:pPr marL="79375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Si,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Paradero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cercano (C16)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y pasa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colectivo dirección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metro</a:t>
                      </a:r>
                      <a:r>
                        <a:rPr sz="1200" spc="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los</a:t>
                      </a: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dominicos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Costo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mensual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2405" indent="-113664">
                        <a:lnSpc>
                          <a:spcPts val="1395"/>
                        </a:lnSpc>
                        <a:buAutoNum type="arabicPlain"/>
                        <a:tabLst>
                          <a:tab pos="193040" algn="l"/>
                        </a:tabLst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habitación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con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baño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individual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$250.000</a:t>
                      </a:r>
                      <a:r>
                        <a:rPr sz="1200" spc="-70" dirty="0">
                          <a:latin typeface="Carlito"/>
                          <a:cs typeface="Carlito"/>
                        </a:rPr>
                        <a:t> 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157480" indent="-113664">
                        <a:lnSpc>
                          <a:spcPct val="100000"/>
                        </a:lnSpc>
                        <a:spcBef>
                          <a:spcPts val="110"/>
                        </a:spcBef>
                        <a:buAutoNum type="arabicPlain"/>
                        <a:tabLst>
                          <a:tab pos="158115" algn="l"/>
                        </a:tabLst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habitaciones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con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baño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compartido,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$350.000</a:t>
                      </a:r>
                      <a:r>
                        <a:rPr sz="1200" spc="-45" dirty="0">
                          <a:latin typeface="Carlito"/>
                          <a:cs typeface="Carlito"/>
                        </a:rPr>
                        <a:t> 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270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Alimentación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Sólo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desayuno.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132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Wifi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Si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89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Descripción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400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Se arriendan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Piezas en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casa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familiar,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con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derecho a la lavadora</a:t>
                      </a:r>
                      <a:r>
                        <a:rPr sz="12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y</a:t>
                      </a: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secadora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de ropa. Cuenta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con</a:t>
                      </a:r>
                      <a:r>
                        <a:rPr sz="12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estacionamiento.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257">
                <a:tc>
                  <a:txBody>
                    <a:bodyPr/>
                    <a:lstStyle/>
                    <a:p>
                      <a:pPr marL="44450">
                        <a:lnSpc>
                          <a:spcPts val="14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Contacto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400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Felipe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Cáceres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985151287</a:t>
                      </a:r>
                      <a:r>
                        <a:rPr sz="1200" spc="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  <a:hlinkClick r:id="rId6"/>
                        </a:rPr>
                        <a:t>felipecaceres2001@yahoo.com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11829288" y="0"/>
            <a:ext cx="378460" cy="6887209"/>
            <a:chOff x="11829288" y="0"/>
            <a:chExt cx="378460" cy="6887209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9" name="object 9"/>
            <p:cNvSpPr/>
            <p:nvPr/>
          </p:nvSpPr>
          <p:spPr>
            <a:xfrm>
              <a:off x="11843004" y="0"/>
              <a:ext cx="349250" cy="6858000"/>
            </a:xfrm>
            <a:custGeom>
              <a:avLst/>
              <a:gdLst/>
              <a:ahLst/>
              <a:cxnLst/>
              <a:rect l="l" t="t" r="r" b="b"/>
              <a:pathLst>
                <a:path w="349250" h="6858000">
                  <a:moveTo>
                    <a:pt x="0" y="6858000"/>
                  </a:moveTo>
                  <a:lnTo>
                    <a:pt x="348996" y="6858000"/>
                  </a:lnTo>
                  <a:lnTo>
                    <a:pt x="34899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grpFill/>
            <a:ln w="12192">
              <a:solidFill>
                <a:srgbClr val="2D75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843766" y="761"/>
              <a:ext cx="349250" cy="6858000"/>
            </a:xfrm>
            <a:custGeom>
              <a:avLst/>
              <a:gdLst/>
              <a:ahLst/>
              <a:cxnLst/>
              <a:rect l="l" t="t" r="r" b="b"/>
              <a:pathLst>
                <a:path w="349250" h="6858000">
                  <a:moveTo>
                    <a:pt x="34899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48996" y="6858000"/>
                  </a:lnTo>
                  <a:lnTo>
                    <a:pt x="34899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843766" y="761"/>
              <a:ext cx="349250" cy="6858000"/>
            </a:xfrm>
            <a:custGeom>
              <a:avLst/>
              <a:gdLst/>
              <a:ahLst/>
              <a:cxnLst/>
              <a:rect l="l" t="t" r="r" b="b"/>
              <a:pathLst>
                <a:path w="349250" h="6858000">
                  <a:moveTo>
                    <a:pt x="0" y="6858000"/>
                  </a:moveTo>
                  <a:lnTo>
                    <a:pt x="348996" y="6858000"/>
                  </a:lnTo>
                  <a:lnTo>
                    <a:pt x="34899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grpFill/>
            <a:ln w="28956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B3E5FBC4-0608-4C49-BFE5-70A38AB6C3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579" y="6292"/>
            <a:ext cx="2912561" cy="11010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54679" y="380999"/>
            <a:ext cx="420039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CASA DE FAMILIA </a:t>
            </a:r>
            <a:r>
              <a:rPr sz="1800" spc="-105" dirty="0">
                <a:solidFill>
                  <a:srgbClr val="2D75B5"/>
                </a:solidFill>
                <a:latin typeface="Arial"/>
                <a:cs typeface="Arial"/>
              </a:rPr>
              <a:t>–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LAS</a:t>
            </a:r>
            <a:r>
              <a:rPr sz="1800" spc="-55" dirty="0">
                <a:solidFill>
                  <a:srgbClr val="2D75B5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CONDES</a:t>
            </a:r>
            <a:endParaRPr sz="1800" dirty="0">
              <a:latin typeface="Carlito"/>
              <a:cs typeface="Carlito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646679" y="918083"/>
          <a:ext cx="6374764" cy="31526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4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2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ITEM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D75B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COMENTARIO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D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Dirección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D75B5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fuente ovejuna 1725 las</a:t>
                      </a:r>
                      <a:r>
                        <a:rPr sz="12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condes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N° de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habitaciones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D75B5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3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14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Baños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D75B5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27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Locomoción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D75B5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cerca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metro hernando</a:t>
                      </a:r>
                      <a:r>
                        <a:rPr sz="12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Magallanes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Costo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mensual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D75B5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280.000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14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Alimentación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D75B5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media pensión desayuno y almuerzo o</a:t>
                      </a:r>
                      <a:r>
                        <a:rPr sz="1200" spc="-7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cena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Wifi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D75B5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si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14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Descripción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D75B5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ts val="1400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casa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pensión universitaria</a:t>
                      </a: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TV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cable, aseo a la habitación,</a:t>
                      </a:r>
                      <a:r>
                        <a:rPr sz="12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lavado.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7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Contacto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D75B5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ts val="1400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Andrés</a:t>
                      </a:r>
                      <a:r>
                        <a:rPr sz="12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Cerda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8580" marR="2785110">
                        <a:lnSpc>
                          <a:spcPct val="106700"/>
                        </a:lnSpc>
                        <a:spcBef>
                          <a:spcPts val="10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  <a:hlinkClick r:id="rId2"/>
                        </a:rPr>
                        <a:t>andrescerdar1@gmail.com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celular</a:t>
                      </a:r>
                      <a:r>
                        <a:rPr sz="1200" spc="25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985417560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680343" y="4807666"/>
            <a:ext cx="2122931" cy="1594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68489" y="4807666"/>
            <a:ext cx="2122932" cy="1594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70971" y="4800739"/>
            <a:ext cx="2113788" cy="15864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52589" y="4807666"/>
            <a:ext cx="2122932" cy="15941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1829288" y="0"/>
            <a:ext cx="378460" cy="6887209"/>
            <a:chOff x="11829288" y="0"/>
            <a:chExt cx="378460" cy="6887209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9" name="object 9"/>
            <p:cNvSpPr/>
            <p:nvPr/>
          </p:nvSpPr>
          <p:spPr>
            <a:xfrm>
              <a:off x="11843004" y="12191"/>
              <a:ext cx="349250" cy="6845934"/>
            </a:xfrm>
            <a:custGeom>
              <a:avLst/>
              <a:gdLst/>
              <a:ahLst/>
              <a:cxnLst/>
              <a:rect l="l" t="t" r="r" b="b"/>
              <a:pathLst>
                <a:path w="349250" h="6845934">
                  <a:moveTo>
                    <a:pt x="348996" y="6845806"/>
                  </a:moveTo>
                  <a:lnTo>
                    <a:pt x="348996" y="0"/>
                  </a:lnTo>
                  <a:lnTo>
                    <a:pt x="0" y="0"/>
                  </a:lnTo>
                  <a:lnTo>
                    <a:pt x="0" y="6845806"/>
                  </a:lnTo>
                </a:path>
              </a:pathLst>
            </a:custGeom>
            <a:grpFill/>
            <a:ln w="12192">
              <a:solidFill>
                <a:srgbClr val="2D75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843766" y="761"/>
              <a:ext cx="349250" cy="6858000"/>
            </a:xfrm>
            <a:custGeom>
              <a:avLst/>
              <a:gdLst/>
              <a:ahLst/>
              <a:cxnLst/>
              <a:rect l="l" t="t" r="r" b="b"/>
              <a:pathLst>
                <a:path w="349250" h="6858000">
                  <a:moveTo>
                    <a:pt x="34899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48996" y="6858000"/>
                  </a:lnTo>
                  <a:lnTo>
                    <a:pt x="34899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843766" y="761"/>
              <a:ext cx="349250" cy="6858000"/>
            </a:xfrm>
            <a:custGeom>
              <a:avLst/>
              <a:gdLst/>
              <a:ahLst/>
              <a:cxnLst/>
              <a:rect l="l" t="t" r="r" b="b"/>
              <a:pathLst>
                <a:path w="349250" h="6858000">
                  <a:moveTo>
                    <a:pt x="0" y="6858000"/>
                  </a:moveTo>
                  <a:lnTo>
                    <a:pt x="348996" y="6858000"/>
                  </a:lnTo>
                  <a:lnTo>
                    <a:pt x="34899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grpFill/>
            <a:ln w="28956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36672132-89AD-41D9-9467-19E2E968AF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681" y="120284"/>
            <a:ext cx="2912561" cy="11010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29759" y="276605"/>
            <a:ext cx="348589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CASA DE </a:t>
            </a:r>
            <a:r>
              <a:rPr sz="1800" dirty="0">
                <a:solidFill>
                  <a:srgbClr val="2D75B5"/>
                </a:solidFill>
                <a:latin typeface="Carlito"/>
                <a:cs typeface="Carlito"/>
              </a:rPr>
              <a:t>FAMILIA </a:t>
            </a:r>
            <a:r>
              <a:rPr sz="1800" spc="-105" dirty="0">
                <a:solidFill>
                  <a:srgbClr val="2D75B5"/>
                </a:solidFill>
                <a:latin typeface="Arial"/>
                <a:cs typeface="Arial"/>
              </a:rPr>
              <a:t>–</a:t>
            </a:r>
            <a:r>
              <a:rPr sz="1800" spc="-170" dirty="0">
                <a:solidFill>
                  <a:srgbClr val="2D75B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VITACURA</a:t>
            </a:r>
            <a:endParaRPr sz="1800" dirty="0">
              <a:latin typeface="Carlito"/>
              <a:cs typeface="Carlito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205068"/>
              </p:ext>
            </p:extLst>
          </p:nvPr>
        </p:nvGraphicFramePr>
        <p:xfrm>
          <a:off x="2743200" y="864866"/>
          <a:ext cx="6477000" cy="34023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5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1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3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ITEM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COMENTARIO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171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Dirección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Virgo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1879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Vitacura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313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N° de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habitaciones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171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Baños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Locomoción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Línea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405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(Roja), Linea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502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(verde), Linea C03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al metro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Los Dominicos</a:t>
                      </a:r>
                      <a:r>
                        <a:rPr sz="1200" spc="7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y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colectivos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313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Costo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mensual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$230.000.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312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Alimentación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spc="5" dirty="0">
                          <a:latin typeface="Carlito"/>
                          <a:cs typeface="Carlito"/>
                        </a:rPr>
                        <a:t>No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173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Wifi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Si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500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Descripción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45085" marR="137160" indent="34925">
                        <a:lnSpc>
                          <a:spcPct val="107100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Pieza acogedora amoblada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con vista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 la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calle,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baño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exclusivo, con uso 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de lavanderia, y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cocina,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en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casa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familia pequeña,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segura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y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tranquila,  cerca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Av Vitacura y</a:t>
                      </a:r>
                      <a:r>
                        <a:rPr sz="12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comercio.</a:t>
                      </a: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571">
                <a:tc>
                  <a:txBody>
                    <a:bodyPr/>
                    <a:lstStyle/>
                    <a:p>
                      <a:pPr marL="44450">
                        <a:lnSpc>
                          <a:spcPts val="14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Contacto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400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Cecilia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Gurmendi,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cel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569 81880141,</a:t>
                      </a:r>
                      <a:r>
                        <a:rPr sz="1200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rlito"/>
                          <a:cs typeface="Carlito"/>
                          <a:hlinkClick r:id="rId2"/>
                        </a:rPr>
                        <a:t>ceguar@hotmail.com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2152395" y="4520184"/>
            <a:ext cx="2277364" cy="15758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599" y="4520184"/>
            <a:ext cx="2461259" cy="15758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98062" y="4520184"/>
            <a:ext cx="2231738" cy="15758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1829288" y="0"/>
            <a:ext cx="378460" cy="6887209"/>
            <a:chOff x="11829288" y="0"/>
            <a:chExt cx="378460" cy="6887209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8" name="object 8"/>
            <p:cNvSpPr/>
            <p:nvPr/>
          </p:nvSpPr>
          <p:spPr>
            <a:xfrm>
              <a:off x="11843004" y="12191"/>
              <a:ext cx="349250" cy="6845934"/>
            </a:xfrm>
            <a:custGeom>
              <a:avLst/>
              <a:gdLst/>
              <a:ahLst/>
              <a:cxnLst/>
              <a:rect l="l" t="t" r="r" b="b"/>
              <a:pathLst>
                <a:path w="349250" h="6845934">
                  <a:moveTo>
                    <a:pt x="348996" y="6845806"/>
                  </a:moveTo>
                  <a:lnTo>
                    <a:pt x="348996" y="0"/>
                  </a:lnTo>
                  <a:lnTo>
                    <a:pt x="0" y="0"/>
                  </a:lnTo>
                  <a:lnTo>
                    <a:pt x="0" y="6845806"/>
                  </a:lnTo>
                </a:path>
              </a:pathLst>
            </a:custGeom>
            <a:grpFill/>
            <a:ln w="12192">
              <a:solidFill>
                <a:srgbClr val="2D75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843766" y="761"/>
              <a:ext cx="349250" cy="6858000"/>
            </a:xfrm>
            <a:custGeom>
              <a:avLst/>
              <a:gdLst/>
              <a:ahLst/>
              <a:cxnLst/>
              <a:rect l="l" t="t" r="r" b="b"/>
              <a:pathLst>
                <a:path w="349250" h="6858000">
                  <a:moveTo>
                    <a:pt x="34899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48996" y="6858000"/>
                  </a:lnTo>
                  <a:lnTo>
                    <a:pt x="34899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843766" y="761"/>
              <a:ext cx="349250" cy="6858000"/>
            </a:xfrm>
            <a:custGeom>
              <a:avLst/>
              <a:gdLst/>
              <a:ahLst/>
              <a:cxnLst/>
              <a:rect l="l" t="t" r="r" b="b"/>
              <a:pathLst>
                <a:path w="349250" h="6858000">
                  <a:moveTo>
                    <a:pt x="0" y="6858000"/>
                  </a:moveTo>
                  <a:lnTo>
                    <a:pt x="348996" y="6858000"/>
                  </a:lnTo>
                  <a:lnTo>
                    <a:pt x="34899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grpFill/>
            <a:ln w="28956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B8D22BE4-6DD6-498A-8808-30B10DE774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90" y="15890"/>
            <a:ext cx="2912561" cy="11010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86200" y="228600"/>
            <a:ext cx="39624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CASA DE FAMILIA </a:t>
            </a:r>
            <a:r>
              <a:rPr sz="1800" spc="-105" dirty="0">
                <a:solidFill>
                  <a:srgbClr val="2D75B5"/>
                </a:solidFill>
                <a:latin typeface="Arial"/>
                <a:cs typeface="Arial"/>
              </a:rPr>
              <a:t>–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LAS</a:t>
            </a:r>
            <a:r>
              <a:rPr sz="1800" spc="-55" dirty="0">
                <a:solidFill>
                  <a:srgbClr val="2D75B5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CONDES</a:t>
            </a:r>
            <a:endParaRPr sz="1800" dirty="0">
              <a:latin typeface="Carlito"/>
              <a:cs typeface="Carlito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215237"/>
              </p:ext>
            </p:extLst>
          </p:nvPr>
        </p:nvGraphicFramePr>
        <p:xfrm>
          <a:off x="2209800" y="838200"/>
          <a:ext cx="7162801" cy="37242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556"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ITEM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COMENTARIO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6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Dirección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Pasaje Tibet</a:t>
                      </a:r>
                      <a:r>
                        <a:rPr sz="12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431.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Por Nuestra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Sra.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del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Rosario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entre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Los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Militares y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Cerro El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Plomo</a:t>
                      </a:r>
                      <a:r>
                        <a:rPr sz="12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,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Altura Stadio</a:t>
                      </a:r>
                      <a:r>
                        <a:rPr sz="12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Italiano.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556"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N° de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habitaciones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39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3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individuales</a:t>
                      </a:r>
                      <a:r>
                        <a:rPr sz="12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disponibles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555"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Baños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39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 ( 1 compartido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)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1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Locomoción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Buses por Apoquindo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y Av.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Las Condes .Metro Manquehue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y</a:t>
                      </a:r>
                      <a:r>
                        <a:rPr sz="12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Hernando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de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Magallanes.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556"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Costo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mensual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39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$ </a:t>
                      </a:r>
                      <a:r>
                        <a:rPr lang="es-ES" sz="1200" dirty="0">
                          <a:latin typeface="Carlito"/>
                          <a:cs typeface="Carlito"/>
                        </a:rPr>
                        <a:t>430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.000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7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Alimentación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Desayuno y cena. Refrigerador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exclusivo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para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uso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de los</a:t>
                      </a:r>
                      <a:r>
                        <a:rPr sz="1200" spc="-9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estudiantes.</a:t>
                      </a: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Lavado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de ropa </a:t>
                      </a:r>
                      <a:r>
                        <a:rPr lang="es-ES" sz="1200" dirty="0">
                          <a:latin typeface="Carlito"/>
                          <a:cs typeface="Carlito"/>
                        </a:rPr>
                        <a:t>y aseo profundo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1 vez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por</a:t>
                      </a:r>
                      <a:r>
                        <a:rPr sz="12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semana.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555">
                <a:tc>
                  <a:txBody>
                    <a:bodyPr/>
                    <a:lstStyle/>
                    <a:p>
                      <a:pPr marL="44450">
                        <a:lnSpc>
                          <a:spcPts val="14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Wifi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400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Si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0836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Descripción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Casa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de familia,</a:t>
                      </a:r>
                      <a:r>
                        <a:rPr lang="es-ES" sz="12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piscina, pasaje pequeño cerrado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con reja</a:t>
                      </a:r>
                      <a:r>
                        <a:rPr sz="1200" spc="229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electrónica.</a:t>
                      </a:r>
                      <a:r>
                        <a:rPr lang="es-ES" sz="1200" spc="-5" dirty="0">
                          <a:latin typeface="Carlito"/>
                          <a:cs typeface="Carlito"/>
                        </a:rPr>
                        <a:t>       A dos cuadras de parque</a:t>
                      </a:r>
                      <a:r>
                        <a:rPr lang="es-ES" sz="1200" spc="-5" baseline="0" dirty="0">
                          <a:latin typeface="Carlito"/>
                          <a:cs typeface="Carlito"/>
                        </a:rPr>
                        <a:t> Araucano y Juan Pablo II de Las Condes y a una cuadra de negocios del barrio.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71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Contacto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400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Anita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Lagos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Brand</a:t>
                      </a:r>
                      <a:r>
                        <a:rPr sz="1200" spc="2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rlito"/>
                          <a:cs typeface="Carlito"/>
                          <a:hlinkClick r:id="rId2"/>
                        </a:rPr>
                        <a:t>anitacrislagos@gmail.com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Celular</a:t>
                      </a:r>
                      <a:r>
                        <a:rPr sz="12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999416189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4326128" y="4853048"/>
            <a:ext cx="2426715" cy="1471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76400" y="4853048"/>
            <a:ext cx="2209800" cy="1471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92771" y="4853048"/>
            <a:ext cx="2487931" cy="14715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1822430" y="0"/>
            <a:ext cx="369570" cy="6886575"/>
            <a:chOff x="11836907" y="0"/>
            <a:chExt cx="369570" cy="6886575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8" name="object 8"/>
            <p:cNvSpPr/>
            <p:nvPr/>
          </p:nvSpPr>
          <p:spPr>
            <a:xfrm>
              <a:off x="11843003" y="0"/>
              <a:ext cx="14604" cy="6858000"/>
            </a:xfrm>
            <a:custGeom>
              <a:avLst/>
              <a:gdLst/>
              <a:ahLst/>
              <a:cxnLst/>
              <a:rect l="l" t="t" r="r" b="b"/>
              <a:pathLst>
                <a:path w="14604" h="6858000">
                  <a:moveTo>
                    <a:pt x="0" y="6858000"/>
                  </a:moveTo>
                  <a:lnTo>
                    <a:pt x="14477" y="6858000"/>
                  </a:lnTo>
                  <a:lnTo>
                    <a:pt x="14477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843003" y="0"/>
              <a:ext cx="349250" cy="6858000"/>
            </a:xfrm>
            <a:custGeom>
              <a:avLst/>
              <a:gdLst/>
              <a:ahLst/>
              <a:cxnLst/>
              <a:rect l="l" t="t" r="r" b="b"/>
              <a:pathLst>
                <a:path w="349250" h="6858000">
                  <a:moveTo>
                    <a:pt x="0" y="6858000"/>
                  </a:moveTo>
                  <a:lnTo>
                    <a:pt x="348996" y="6858000"/>
                  </a:lnTo>
                  <a:lnTo>
                    <a:pt x="34899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grpFill/>
            <a:ln w="12192">
              <a:solidFill>
                <a:srgbClr val="2D75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857481" y="761"/>
              <a:ext cx="334645" cy="6857365"/>
            </a:xfrm>
            <a:custGeom>
              <a:avLst/>
              <a:gdLst/>
              <a:ahLst/>
              <a:cxnLst/>
              <a:rect l="l" t="t" r="r" b="b"/>
              <a:pathLst>
                <a:path w="334645" h="6857365">
                  <a:moveTo>
                    <a:pt x="334518" y="0"/>
                  </a:moveTo>
                  <a:lnTo>
                    <a:pt x="0" y="0"/>
                  </a:lnTo>
                  <a:lnTo>
                    <a:pt x="0" y="6857236"/>
                  </a:lnTo>
                </a:path>
              </a:pathLst>
            </a:custGeom>
            <a:grpFill/>
            <a:ln w="28955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3C900DDD-A2B9-4A45-B77F-2C2495077B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0115" y="-30265"/>
            <a:ext cx="2914141" cy="10973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5200" y="304799"/>
            <a:ext cx="384987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CASA </a:t>
            </a:r>
            <a:r>
              <a:rPr lang="es-ES" sz="1800" spc="-5" dirty="0">
                <a:solidFill>
                  <a:srgbClr val="2D75B5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DE FAMILIA </a:t>
            </a:r>
            <a:r>
              <a:rPr sz="1800" spc="-105" dirty="0">
                <a:solidFill>
                  <a:srgbClr val="2D75B5"/>
                </a:solidFill>
                <a:latin typeface="Arial"/>
                <a:cs typeface="Arial"/>
              </a:rPr>
              <a:t>–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LAS</a:t>
            </a:r>
            <a:r>
              <a:rPr sz="1800" spc="-55" dirty="0">
                <a:solidFill>
                  <a:srgbClr val="2D75B5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CONDES</a:t>
            </a:r>
            <a:endParaRPr sz="1800" dirty="0">
              <a:latin typeface="Carlito"/>
              <a:cs typeface="Carlito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391627"/>
              </p:ext>
            </p:extLst>
          </p:nvPr>
        </p:nvGraphicFramePr>
        <p:xfrm>
          <a:off x="2133600" y="876469"/>
          <a:ext cx="6400799" cy="31579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8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2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487"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ITEM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COMENTARIO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488"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Dirección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Camino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Turistico 11820 depto</a:t>
                      </a:r>
                      <a:r>
                        <a:rPr sz="12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407B,LB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487"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N° de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habitaciones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39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488"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Baños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39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488"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Locomoción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si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487"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Costo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mensual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39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320.000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626"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Alimentación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39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No incluye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487"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Wifi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si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1269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Descripción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638300">
                        <a:lnSpc>
                          <a:spcPct val="107300"/>
                        </a:lnSpc>
                        <a:spcBef>
                          <a:spcPts val="209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Depto. en cuarto piso, casa familiar. 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Baño,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lavadora,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cocina,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balcón y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estar. 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Buena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conectividad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y espacio</a:t>
                      </a:r>
                      <a:r>
                        <a:rPr sz="1200" spc="-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luminoso. 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Tienen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mascotas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(2 perros)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91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Contacto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Ricardo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Galdames,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+56998636445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  <a:hlinkClick r:id="rId2"/>
                        </a:rPr>
                        <a:t>rgaldamesv@uc.cl,</a:t>
                      </a:r>
                      <a:r>
                        <a:rPr sz="1200" dirty="0">
                          <a:latin typeface="Carlito"/>
                          <a:cs typeface="Carlito"/>
                          <a:hlinkClick r:id="rId2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  <a:hlinkClick r:id="rId3"/>
                        </a:rPr>
                        <a:t>carolatria@yahoo.com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592836" y="4724400"/>
            <a:ext cx="1987295" cy="1342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64179" y="4724400"/>
            <a:ext cx="2235708" cy="1342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85459" y="4724400"/>
            <a:ext cx="2330195" cy="13426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01228" y="4724400"/>
            <a:ext cx="2418587" cy="13426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1829288" y="0"/>
            <a:ext cx="378460" cy="6887209"/>
            <a:chOff x="11829288" y="0"/>
            <a:chExt cx="378460" cy="6887209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9" name="object 9"/>
            <p:cNvSpPr/>
            <p:nvPr/>
          </p:nvSpPr>
          <p:spPr>
            <a:xfrm>
              <a:off x="11843004" y="0"/>
              <a:ext cx="349250" cy="6858000"/>
            </a:xfrm>
            <a:custGeom>
              <a:avLst/>
              <a:gdLst/>
              <a:ahLst/>
              <a:cxnLst/>
              <a:rect l="l" t="t" r="r" b="b"/>
              <a:pathLst>
                <a:path w="349250" h="6858000">
                  <a:moveTo>
                    <a:pt x="0" y="6858000"/>
                  </a:moveTo>
                  <a:lnTo>
                    <a:pt x="348996" y="6858000"/>
                  </a:lnTo>
                  <a:lnTo>
                    <a:pt x="34899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grpFill/>
            <a:ln w="12192">
              <a:solidFill>
                <a:srgbClr val="2D75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843766" y="761"/>
              <a:ext cx="349250" cy="6858000"/>
            </a:xfrm>
            <a:custGeom>
              <a:avLst/>
              <a:gdLst/>
              <a:ahLst/>
              <a:cxnLst/>
              <a:rect l="l" t="t" r="r" b="b"/>
              <a:pathLst>
                <a:path w="349250" h="6858000">
                  <a:moveTo>
                    <a:pt x="34899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48996" y="6858000"/>
                  </a:lnTo>
                  <a:lnTo>
                    <a:pt x="34899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843766" y="761"/>
              <a:ext cx="349250" cy="6858000"/>
            </a:xfrm>
            <a:custGeom>
              <a:avLst/>
              <a:gdLst/>
              <a:ahLst/>
              <a:cxnLst/>
              <a:rect l="l" t="t" r="r" b="b"/>
              <a:pathLst>
                <a:path w="349250" h="6858000">
                  <a:moveTo>
                    <a:pt x="0" y="6858000"/>
                  </a:moveTo>
                  <a:lnTo>
                    <a:pt x="348996" y="6858000"/>
                  </a:lnTo>
                  <a:lnTo>
                    <a:pt x="34899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grpFill/>
            <a:ln w="28956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3BE80971-8B7E-4884-B779-B619B3AD3FE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681" y="44084"/>
            <a:ext cx="2912561" cy="11010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26127" y="276605"/>
            <a:ext cx="381355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CASA DE FAMILIA </a:t>
            </a:r>
            <a:r>
              <a:rPr sz="1800" spc="-105" dirty="0">
                <a:solidFill>
                  <a:srgbClr val="2D75B5"/>
                </a:solidFill>
                <a:latin typeface="Arial"/>
                <a:cs typeface="Arial"/>
              </a:rPr>
              <a:t>–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LAS</a:t>
            </a:r>
            <a:r>
              <a:rPr sz="1800" spc="-55" dirty="0">
                <a:solidFill>
                  <a:srgbClr val="2D75B5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CONDES</a:t>
            </a:r>
            <a:endParaRPr sz="1800" dirty="0">
              <a:latin typeface="Carlito"/>
              <a:cs typeface="Carlito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260679"/>
              </p:ext>
            </p:extLst>
          </p:nvPr>
        </p:nvGraphicFramePr>
        <p:xfrm>
          <a:off x="2362200" y="761998"/>
          <a:ext cx="7678164" cy="37338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2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6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9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ITEM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COMENTARIO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944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Dirección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Av. Príncipe de Gales 5892 Edificio 1830 Depto 213,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La</a:t>
                      </a:r>
                      <a:r>
                        <a:rPr sz="12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Reina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945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N° de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habitaciones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944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Baños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3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2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Locomoción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33655">
                        <a:lnSpc>
                          <a:spcPct val="107500"/>
                        </a:lnSpc>
                        <a:spcBef>
                          <a:spcPts val="254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A pasos del Metro Príncipe de Gales y paraderos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Transantiago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por las avenidas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Vespucio 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y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Tobalaba</a:t>
                      </a: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6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Costo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mensual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39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$4</a:t>
                      </a:r>
                      <a:r>
                        <a:rPr lang="es-ES" sz="1200" dirty="0">
                          <a:latin typeface="Carlito"/>
                          <a:cs typeface="Carlito"/>
                        </a:rPr>
                        <a:t>5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0.000</a:t>
                      </a:r>
                    </a:p>
                    <a:p>
                      <a:pPr marL="7937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De Mayo a Septiembre el valor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sube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$4</a:t>
                      </a:r>
                      <a:r>
                        <a:rPr lang="es-ES" sz="1200" spc="-5" dirty="0">
                          <a:latin typeface="Carlito"/>
                          <a:cs typeface="Carlito"/>
                        </a:rPr>
                        <a:t>75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.000 por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el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costo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de la</a:t>
                      </a:r>
                      <a:r>
                        <a:rPr sz="12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calefacción.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Alimentación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93980">
                        <a:lnSpc>
                          <a:spcPct val="107500"/>
                        </a:lnSpc>
                        <a:spcBef>
                          <a:spcPts val="254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Desayuno, Almuerzo (Tupperware a la Universidad) y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Cena.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Refrigerador disponible</a:t>
                      </a:r>
                      <a:r>
                        <a:rPr sz="1200" spc="-18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para 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Sandwich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o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similar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944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Wifi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Si, TV Cable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y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TV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en Dormitorio</a:t>
                      </a: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98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89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Descripción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213995" indent="34925">
                        <a:lnSpc>
                          <a:spcPct val="107500"/>
                        </a:lnSpc>
                        <a:spcBef>
                          <a:spcPts val="459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Casa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Familia,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hermosos y cómodos dormitorios en condominio cerrado, seguridad.  Muy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cerca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del Mall plaza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Egaña, Cafés,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Bancos y</a:t>
                      </a:r>
                      <a:r>
                        <a:rPr sz="12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Restaurantes</a:t>
                      </a: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Lavado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y</a:t>
                      </a:r>
                      <a:r>
                        <a:rPr sz="12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planchado.</a:t>
                      </a: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945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Contacto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María Adriana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Levin +56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9 77085464 /</a:t>
                      </a:r>
                      <a:r>
                        <a:rPr sz="1200" spc="2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+56998257561</a:t>
                      </a: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536510" y="4736864"/>
            <a:ext cx="1544052" cy="17401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85365" y="4736864"/>
            <a:ext cx="1601035" cy="17401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6510" y="2977511"/>
            <a:ext cx="1577646" cy="15182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62200" y="4736865"/>
            <a:ext cx="1312470" cy="17401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00142" y="4736865"/>
            <a:ext cx="1314336" cy="17401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40425" y="4736864"/>
            <a:ext cx="1401448" cy="17401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97095" y="4736864"/>
            <a:ext cx="1792351" cy="17401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7"/>
          <p:cNvGrpSpPr/>
          <p:nvPr/>
        </p:nvGrpSpPr>
        <p:grpSpPr>
          <a:xfrm>
            <a:off x="11661663" y="0"/>
            <a:ext cx="369570" cy="6886575"/>
            <a:chOff x="11836907" y="0"/>
            <a:chExt cx="369570" cy="6886575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7" name="object 8"/>
            <p:cNvSpPr/>
            <p:nvPr/>
          </p:nvSpPr>
          <p:spPr>
            <a:xfrm>
              <a:off x="11843003" y="0"/>
              <a:ext cx="14604" cy="6858000"/>
            </a:xfrm>
            <a:custGeom>
              <a:avLst/>
              <a:gdLst/>
              <a:ahLst/>
              <a:cxnLst/>
              <a:rect l="l" t="t" r="r" b="b"/>
              <a:pathLst>
                <a:path w="14604" h="6858000">
                  <a:moveTo>
                    <a:pt x="0" y="6858000"/>
                  </a:moveTo>
                  <a:lnTo>
                    <a:pt x="14477" y="6858000"/>
                  </a:lnTo>
                  <a:lnTo>
                    <a:pt x="14477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9"/>
            <p:cNvSpPr/>
            <p:nvPr/>
          </p:nvSpPr>
          <p:spPr>
            <a:xfrm>
              <a:off x="11843003" y="0"/>
              <a:ext cx="349250" cy="6858000"/>
            </a:xfrm>
            <a:custGeom>
              <a:avLst/>
              <a:gdLst/>
              <a:ahLst/>
              <a:cxnLst/>
              <a:rect l="l" t="t" r="r" b="b"/>
              <a:pathLst>
                <a:path w="349250" h="6858000">
                  <a:moveTo>
                    <a:pt x="0" y="6858000"/>
                  </a:moveTo>
                  <a:lnTo>
                    <a:pt x="348996" y="6858000"/>
                  </a:lnTo>
                  <a:lnTo>
                    <a:pt x="34899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grpFill/>
            <a:ln w="12192">
              <a:solidFill>
                <a:srgbClr val="2D75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0"/>
            <p:cNvSpPr/>
            <p:nvPr/>
          </p:nvSpPr>
          <p:spPr>
            <a:xfrm>
              <a:off x="11857481" y="761"/>
              <a:ext cx="334645" cy="6857365"/>
            </a:xfrm>
            <a:custGeom>
              <a:avLst/>
              <a:gdLst/>
              <a:ahLst/>
              <a:cxnLst/>
              <a:rect l="l" t="t" r="r" b="b"/>
              <a:pathLst>
                <a:path w="334645" h="6857365">
                  <a:moveTo>
                    <a:pt x="334518" y="0"/>
                  </a:moveTo>
                  <a:lnTo>
                    <a:pt x="0" y="0"/>
                  </a:lnTo>
                  <a:lnTo>
                    <a:pt x="0" y="6857236"/>
                  </a:lnTo>
                </a:path>
              </a:pathLst>
            </a:custGeom>
            <a:grpFill/>
            <a:ln w="28955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Imagen 19">
            <a:extLst>
              <a:ext uri="{FF2B5EF4-FFF2-40B4-BE49-F238E27FC236}">
                <a16:creationId xmlns:a16="http://schemas.microsoft.com/office/drawing/2014/main" id="{2F31746F-4743-4A5A-ACF3-FF07D00B09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549" y="-126"/>
            <a:ext cx="2912561" cy="11010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9000" y="304799"/>
            <a:ext cx="392607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CASA DE FAMILIA </a:t>
            </a:r>
            <a:r>
              <a:rPr sz="1800" spc="-105" dirty="0">
                <a:solidFill>
                  <a:srgbClr val="2D75B5"/>
                </a:solidFill>
                <a:latin typeface="Arial"/>
                <a:cs typeface="Arial"/>
              </a:rPr>
              <a:t>–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LAS</a:t>
            </a:r>
            <a:r>
              <a:rPr sz="1800" spc="-55" dirty="0">
                <a:solidFill>
                  <a:srgbClr val="2D75B5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CONDES</a:t>
            </a:r>
            <a:endParaRPr sz="1800" dirty="0">
              <a:latin typeface="Carlito"/>
              <a:cs typeface="Carlito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047114"/>
              </p:ext>
            </p:extLst>
          </p:nvPr>
        </p:nvGraphicFramePr>
        <p:xfrm>
          <a:off x="2484882" y="829693"/>
          <a:ext cx="6342125" cy="30565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1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0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093"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ITEM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COMENTARIO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092"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Dirección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La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Parva 980,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dpto.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233 piso 23.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Las</a:t>
                      </a:r>
                      <a:r>
                        <a:rPr sz="12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Condes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093"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N° de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habitaciones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 Habitación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*SOLO HOMBRES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093"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Baños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39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 privado, y 1</a:t>
                      </a:r>
                      <a:r>
                        <a:rPr sz="12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compartido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163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Locomoción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Metro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Escuela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Militar y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Micros.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Paradero a pasos del</a:t>
                      </a:r>
                      <a:r>
                        <a:rPr sz="12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departamento.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478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Costo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mensual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$250.000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093"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Alimentación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No incluye.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092"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Wifi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SI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81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Descripción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170815" indent="34925">
                        <a:lnSpc>
                          <a:spcPct val="107500"/>
                        </a:lnSpc>
                        <a:spcBef>
                          <a:spcPts val="49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Casa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de familia, matrimonio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tercera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edad. Más de 6 años recibiendo</a:t>
                      </a:r>
                      <a:r>
                        <a:rPr sz="1200" spc="-1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  estudiantes en nuestro</a:t>
                      </a:r>
                      <a:r>
                        <a:rPr sz="12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hogar.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1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Contacto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400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Ronald Ruiz Díaz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Eliana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Ruiz</a:t>
                      </a:r>
                      <a:r>
                        <a:rPr sz="12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994705189/982091544</a:t>
                      </a: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  <a:hlinkClick r:id="rId2"/>
                        </a:rPr>
                        <a:t>Eliana.Ruiz@vtr.net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8827007" y="4372355"/>
            <a:ext cx="1351788" cy="1801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57189" y="4372355"/>
            <a:ext cx="2001012" cy="1801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92040" y="4372355"/>
            <a:ext cx="1351788" cy="18013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82696" y="4372355"/>
            <a:ext cx="1240538" cy="18013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5547" y="4364735"/>
            <a:ext cx="2113788" cy="1808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1834322" y="0"/>
            <a:ext cx="378460" cy="6887209"/>
            <a:chOff x="11829288" y="0"/>
            <a:chExt cx="378460" cy="6887209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0" name="object 10"/>
            <p:cNvSpPr/>
            <p:nvPr/>
          </p:nvSpPr>
          <p:spPr>
            <a:xfrm>
              <a:off x="11843004" y="0"/>
              <a:ext cx="349250" cy="6858000"/>
            </a:xfrm>
            <a:custGeom>
              <a:avLst/>
              <a:gdLst/>
              <a:ahLst/>
              <a:cxnLst/>
              <a:rect l="l" t="t" r="r" b="b"/>
              <a:pathLst>
                <a:path w="349250" h="6858000">
                  <a:moveTo>
                    <a:pt x="0" y="6858000"/>
                  </a:moveTo>
                  <a:lnTo>
                    <a:pt x="348996" y="6858000"/>
                  </a:lnTo>
                  <a:lnTo>
                    <a:pt x="34899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grpFill/>
            <a:ln w="12192">
              <a:solidFill>
                <a:srgbClr val="2D75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843766" y="761"/>
              <a:ext cx="349250" cy="6858000"/>
            </a:xfrm>
            <a:custGeom>
              <a:avLst/>
              <a:gdLst/>
              <a:ahLst/>
              <a:cxnLst/>
              <a:rect l="l" t="t" r="r" b="b"/>
              <a:pathLst>
                <a:path w="349250" h="6858000">
                  <a:moveTo>
                    <a:pt x="34899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48996" y="6858000"/>
                  </a:lnTo>
                  <a:lnTo>
                    <a:pt x="34899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843766" y="761"/>
              <a:ext cx="349250" cy="6858000"/>
            </a:xfrm>
            <a:custGeom>
              <a:avLst/>
              <a:gdLst/>
              <a:ahLst/>
              <a:cxnLst/>
              <a:rect l="l" t="t" r="r" b="b"/>
              <a:pathLst>
                <a:path w="349250" h="6858000">
                  <a:moveTo>
                    <a:pt x="0" y="6858000"/>
                  </a:moveTo>
                  <a:lnTo>
                    <a:pt x="348996" y="6858000"/>
                  </a:lnTo>
                  <a:lnTo>
                    <a:pt x="34899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grpFill/>
            <a:ln w="28956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E32B0384-7F20-467D-9808-98EBAF8455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828" y="133739"/>
            <a:ext cx="2912561" cy="11010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45817" y="228600"/>
            <a:ext cx="398378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CASA DE FAMILIA </a:t>
            </a:r>
            <a:r>
              <a:rPr sz="1800" spc="-105" dirty="0">
                <a:solidFill>
                  <a:srgbClr val="2D75B5"/>
                </a:solidFill>
                <a:latin typeface="Arial"/>
                <a:cs typeface="Arial"/>
              </a:rPr>
              <a:t>–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LAS</a:t>
            </a:r>
            <a:r>
              <a:rPr sz="1800" spc="-55" dirty="0">
                <a:solidFill>
                  <a:srgbClr val="2D75B5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CONDES</a:t>
            </a:r>
            <a:endParaRPr sz="1800" dirty="0">
              <a:latin typeface="Carlito"/>
              <a:cs typeface="Carlito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508765"/>
              </p:ext>
            </p:extLst>
          </p:nvPr>
        </p:nvGraphicFramePr>
        <p:xfrm>
          <a:off x="2449448" y="777366"/>
          <a:ext cx="6939280" cy="3109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8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6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ITEM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COMENTARIO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529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Dirección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Tiziano 241-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Las</a:t>
                      </a:r>
                      <a:r>
                        <a:rPr sz="12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Condes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657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N° de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habitaciones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 </a:t>
                      </a:r>
                    </a:p>
                  </a:txBody>
                  <a:tcPr marL="0" marR="0" marT="1022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529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Baños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r>
                        <a:rPr lang="es-ES" sz="1200" dirty="0">
                          <a:latin typeface="Carlito"/>
                          <a:cs typeface="Carlito"/>
                        </a:rPr>
                        <a:t> 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657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Locomoción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A una cuadra</a:t>
                      </a:r>
                      <a:r>
                        <a:rPr sz="12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Metro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529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Costo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mensual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$280.000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657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Alimentación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Conversable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529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Wifi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SI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5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Descripción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8001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Habitación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Luminosa con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baño </a:t>
                      </a:r>
                      <a:r>
                        <a:rPr lang="es-ES" sz="1200" dirty="0">
                          <a:latin typeface="Carlito"/>
                          <a:cs typeface="Carlito"/>
                        </a:rPr>
                        <a:t>individual.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Contacto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Sra. Loreto </a:t>
                      </a:r>
                      <a:r>
                        <a:rPr sz="12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rlito"/>
                          <a:cs typeface="Carlito"/>
                          <a:hlinkClick r:id="rId2"/>
                        </a:rPr>
                        <a:t>lolovergara@yahoo.com</a:t>
                      </a:r>
                      <a:r>
                        <a:rPr sz="1200" spc="-5" dirty="0">
                          <a:solidFill>
                            <a:srgbClr val="0462C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996289682</a:t>
                      </a:r>
                    </a:p>
                  </a:txBody>
                  <a:tcPr marL="0" marR="0" marT="1022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3158422" y="4300728"/>
            <a:ext cx="2133600" cy="1871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59203" y="4300728"/>
            <a:ext cx="2162557" cy="1871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1860842" y="0"/>
            <a:ext cx="378460" cy="6887209"/>
            <a:chOff x="11829288" y="0"/>
            <a:chExt cx="378460" cy="6887209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7" name="object 7"/>
            <p:cNvSpPr/>
            <p:nvPr/>
          </p:nvSpPr>
          <p:spPr>
            <a:xfrm>
              <a:off x="11843004" y="12191"/>
              <a:ext cx="349250" cy="6845934"/>
            </a:xfrm>
            <a:custGeom>
              <a:avLst/>
              <a:gdLst/>
              <a:ahLst/>
              <a:cxnLst/>
              <a:rect l="l" t="t" r="r" b="b"/>
              <a:pathLst>
                <a:path w="349250" h="6845934">
                  <a:moveTo>
                    <a:pt x="348996" y="6845806"/>
                  </a:moveTo>
                  <a:lnTo>
                    <a:pt x="348996" y="0"/>
                  </a:lnTo>
                  <a:lnTo>
                    <a:pt x="0" y="0"/>
                  </a:lnTo>
                  <a:lnTo>
                    <a:pt x="0" y="6845806"/>
                  </a:lnTo>
                </a:path>
              </a:pathLst>
            </a:custGeom>
            <a:grpFill/>
            <a:ln w="12192">
              <a:solidFill>
                <a:srgbClr val="2D75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843766" y="761"/>
              <a:ext cx="349250" cy="6858000"/>
            </a:xfrm>
            <a:custGeom>
              <a:avLst/>
              <a:gdLst/>
              <a:ahLst/>
              <a:cxnLst/>
              <a:rect l="l" t="t" r="r" b="b"/>
              <a:pathLst>
                <a:path w="349250" h="6858000">
                  <a:moveTo>
                    <a:pt x="34899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48996" y="6858000"/>
                  </a:lnTo>
                  <a:lnTo>
                    <a:pt x="34899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843766" y="761"/>
              <a:ext cx="349250" cy="6858000"/>
            </a:xfrm>
            <a:custGeom>
              <a:avLst/>
              <a:gdLst/>
              <a:ahLst/>
              <a:cxnLst/>
              <a:rect l="l" t="t" r="r" b="b"/>
              <a:pathLst>
                <a:path w="349250" h="6858000">
                  <a:moveTo>
                    <a:pt x="0" y="6858000"/>
                  </a:moveTo>
                  <a:lnTo>
                    <a:pt x="348996" y="6858000"/>
                  </a:lnTo>
                  <a:lnTo>
                    <a:pt x="34899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grpFill/>
            <a:ln w="28956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E057B9F4-CAF4-4D3C-B6D8-E4541ABA6D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393" y="121975"/>
            <a:ext cx="2912561" cy="11010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26128" y="276604"/>
            <a:ext cx="382727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CASA DE FAMILIA </a:t>
            </a:r>
            <a:r>
              <a:rPr sz="1800" spc="-105" dirty="0">
                <a:solidFill>
                  <a:srgbClr val="2D75B5"/>
                </a:solidFill>
                <a:latin typeface="Arial"/>
                <a:cs typeface="Arial"/>
              </a:rPr>
              <a:t>–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LAS</a:t>
            </a:r>
            <a:r>
              <a:rPr sz="1800" spc="-55" dirty="0">
                <a:solidFill>
                  <a:srgbClr val="2D75B5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CONDES</a:t>
            </a:r>
            <a:endParaRPr sz="1800" dirty="0">
              <a:latin typeface="Carlito"/>
              <a:cs typeface="Carlito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424606"/>
              </p:ext>
            </p:extLst>
          </p:nvPr>
        </p:nvGraphicFramePr>
        <p:xfrm>
          <a:off x="2590799" y="990600"/>
          <a:ext cx="7000631" cy="33248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5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5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37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ITEM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COMENTARIO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784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Dirección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Edimburgo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N° 9142.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Las</a:t>
                      </a:r>
                      <a:r>
                        <a:rPr sz="12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condes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784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N° de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habitaciones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3 Habitación disponible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(6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habitaciones en</a:t>
                      </a:r>
                      <a:r>
                        <a:rPr sz="1200" spc="-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total)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784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Baños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 baños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compartidos (4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baños en</a:t>
                      </a:r>
                      <a:r>
                        <a:rPr sz="12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total)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784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Locomoción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Cualquiera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desde Metro los</a:t>
                      </a:r>
                      <a:r>
                        <a:rPr sz="12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dominicos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784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Costo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mensual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$330.00.-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84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Alimentación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Conversable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84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Wifi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Si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814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Descripción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5085" marR="113664" algn="just">
                        <a:lnSpc>
                          <a:spcPct val="107100"/>
                        </a:lnSpc>
                        <a:spcBef>
                          <a:spcPts val="40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Casa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de familia 3 adultos. 2 habitaciones disponibles. Puede hacer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uso 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de: baño,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cocina, comedor,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lavadora, living, terraza,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jardín. (se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les deja 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refrigerador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para los</a:t>
                      </a:r>
                      <a:r>
                        <a:rPr sz="12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residentes)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5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Contacto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Sofia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Mardones</a:t>
                      </a:r>
                      <a:r>
                        <a:rPr sz="12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rlito"/>
                          <a:cs typeface="Carlito"/>
                          <a:hlinkClick r:id="rId2"/>
                        </a:rPr>
                        <a:t>smardonest@gmail.com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930878162</a:t>
                      </a: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818388" y="4739582"/>
            <a:ext cx="3601213" cy="15850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20201" y="4739582"/>
            <a:ext cx="1371600" cy="15850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09369" y="4739582"/>
            <a:ext cx="2183264" cy="15850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8913" y="2727404"/>
            <a:ext cx="1417943" cy="15880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47169" y="4739582"/>
            <a:ext cx="2234632" cy="15850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8388" y="990600"/>
            <a:ext cx="1458468" cy="15788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1829288" y="0"/>
            <a:ext cx="377190" cy="6878955"/>
            <a:chOff x="11829288" y="0"/>
            <a:chExt cx="377190" cy="6878955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1" name="object 11"/>
            <p:cNvSpPr/>
            <p:nvPr/>
          </p:nvSpPr>
          <p:spPr>
            <a:xfrm>
              <a:off x="11843004" y="0"/>
              <a:ext cx="349250" cy="6858000"/>
            </a:xfrm>
            <a:custGeom>
              <a:avLst/>
              <a:gdLst/>
              <a:ahLst/>
              <a:cxnLst/>
              <a:rect l="l" t="t" r="r" b="b"/>
              <a:pathLst>
                <a:path w="349250" h="6858000">
                  <a:moveTo>
                    <a:pt x="0" y="6858000"/>
                  </a:moveTo>
                  <a:lnTo>
                    <a:pt x="348996" y="6858000"/>
                  </a:lnTo>
                  <a:lnTo>
                    <a:pt x="34899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grpFill/>
            <a:ln w="12192">
              <a:solidFill>
                <a:srgbClr val="2D75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843766" y="16000"/>
              <a:ext cx="348615" cy="6842125"/>
            </a:xfrm>
            <a:custGeom>
              <a:avLst/>
              <a:gdLst/>
              <a:ahLst/>
              <a:cxnLst/>
              <a:rect l="l" t="t" r="r" b="b"/>
              <a:pathLst>
                <a:path w="348615" h="6842125">
                  <a:moveTo>
                    <a:pt x="348233" y="0"/>
                  </a:moveTo>
                  <a:lnTo>
                    <a:pt x="0" y="0"/>
                  </a:lnTo>
                  <a:lnTo>
                    <a:pt x="0" y="6841996"/>
                  </a:lnTo>
                </a:path>
              </a:pathLst>
            </a:custGeom>
            <a:grpFill/>
            <a:ln w="28956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A8D24739-26F6-450F-968F-BEC706B97E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062" y="222114"/>
            <a:ext cx="2912561" cy="11010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61020" y="4379976"/>
            <a:ext cx="1966724" cy="1877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55769" y="161925"/>
            <a:ext cx="3441953" cy="295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CASA DE FAMILIA </a:t>
            </a:r>
            <a:r>
              <a:rPr sz="1800" dirty="0">
                <a:solidFill>
                  <a:srgbClr val="2D75B5"/>
                </a:solidFill>
                <a:latin typeface="Carlito"/>
                <a:cs typeface="Carlito"/>
              </a:rPr>
              <a:t>-</a:t>
            </a:r>
            <a:r>
              <a:rPr sz="1800" spc="-70" dirty="0">
                <a:solidFill>
                  <a:srgbClr val="2D75B5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VITACURA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10884" y="4379976"/>
            <a:ext cx="1537716" cy="1877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95797" y="4379975"/>
            <a:ext cx="1513334" cy="1877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74797" y="4379976"/>
            <a:ext cx="1608582" cy="18775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6636" y="4379976"/>
            <a:ext cx="1735834" cy="18775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437510" y="756919"/>
          <a:ext cx="6400800" cy="29423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8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2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28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ITEM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COMENTARIO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Dirección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Tabancura 1623 depto. 1701.</a:t>
                      </a:r>
                      <a:r>
                        <a:rPr sz="1200" spc="20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Vitacura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N° de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habitaciones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93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Baños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r>
                        <a:rPr sz="12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compartido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705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Locomoción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Por Avda.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Las Condes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y Avda. Vitacura cuentan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con paraderos</a:t>
                      </a:r>
                      <a:r>
                        <a:rPr sz="1200" spc="-7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cercanos.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Costo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mensual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$ 350.000.-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por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habitación ,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incluye</a:t>
                      </a:r>
                      <a:r>
                        <a:rPr sz="12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calefacción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1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Alimentación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Se entregan</a:t>
                      </a:r>
                      <a:r>
                        <a:rPr sz="12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facilidades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884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Wifi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Si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62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Descripción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391795">
                        <a:lnSpc>
                          <a:spcPct val="107500"/>
                        </a:lnSpc>
                        <a:spcBef>
                          <a:spcPts val="28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Se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arriendan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piezas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solo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mujeres. Se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cuenta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con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gimnasio, piscina  temperada y fría en piso 26. Cuenta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con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logia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(con</a:t>
                      </a:r>
                      <a:r>
                        <a:rPr sz="1200" spc="-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autoservicio).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884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Contacto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Cristina 968315913 / Clemente 990781593 / María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Esther</a:t>
                      </a:r>
                      <a:r>
                        <a:rPr sz="12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990781565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9" name="object 9"/>
          <p:cNvGrpSpPr/>
          <p:nvPr/>
        </p:nvGrpSpPr>
        <p:grpSpPr>
          <a:xfrm>
            <a:off x="11801856" y="0"/>
            <a:ext cx="396240" cy="6887209"/>
            <a:chOff x="11801856" y="0"/>
            <a:chExt cx="396240" cy="6887209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0" name="object 10"/>
            <p:cNvSpPr/>
            <p:nvPr/>
          </p:nvSpPr>
          <p:spPr>
            <a:xfrm>
              <a:off x="12165330" y="0"/>
              <a:ext cx="26670" cy="6858000"/>
            </a:xfrm>
            <a:custGeom>
              <a:avLst/>
              <a:gdLst/>
              <a:ahLst/>
              <a:cxnLst/>
              <a:rect l="l" t="t" r="r" b="b"/>
              <a:pathLst>
                <a:path w="26670" h="6858000">
                  <a:moveTo>
                    <a:pt x="0" y="6858000"/>
                  </a:moveTo>
                  <a:lnTo>
                    <a:pt x="26670" y="6858000"/>
                  </a:lnTo>
                  <a:lnTo>
                    <a:pt x="2667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843004" y="0"/>
              <a:ext cx="349250" cy="6858000"/>
            </a:xfrm>
            <a:custGeom>
              <a:avLst/>
              <a:gdLst/>
              <a:ahLst/>
              <a:cxnLst/>
              <a:rect l="l" t="t" r="r" b="b"/>
              <a:pathLst>
                <a:path w="349250" h="6858000">
                  <a:moveTo>
                    <a:pt x="0" y="6858000"/>
                  </a:moveTo>
                  <a:lnTo>
                    <a:pt x="348996" y="6858000"/>
                  </a:lnTo>
                  <a:lnTo>
                    <a:pt x="34899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grpFill/>
            <a:ln w="12192">
              <a:solidFill>
                <a:srgbClr val="2D75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816334" y="761"/>
              <a:ext cx="349250" cy="6858000"/>
            </a:xfrm>
            <a:custGeom>
              <a:avLst/>
              <a:gdLst/>
              <a:ahLst/>
              <a:cxnLst/>
              <a:rect l="l" t="t" r="r" b="b"/>
              <a:pathLst>
                <a:path w="349250" h="6858000">
                  <a:moveTo>
                    <a:pt x="34899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48996" y="6858000"/>
                  </a:lnTo>
                  <a:lnTo>
                    <a:pt x="34899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816334" y="761"/>
              <a:ext cx="349250" cy="6858000"/>
            </a:xfrm>
            <a:custGeom>
              <a:avLst/>
              <a:gdLst/>
              <a:ahLst/>
              <a:cxnLst/>
              <a:rect l="l" t="t" r="r" b="b"/>
              <a:pathLst>
                <a:path w="349250" h="6858000">
                  <a:moveTo>
                    <a:pt x="0" y="6858000"/>
                  </a:moveTo>
                  <a:lnTo>
                    <a:pt x="348996" y="6858000"/>
                  </a:lnTo>
                  <a:lnTo>
                    <a:pt x="34899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grpFill/>
            <a:ln w="28956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47A917EA-6AFE-4757-899A-38B152459C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205" y="161925"/>
            <a:ext cx="2912561" cy="11010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26127" y="276605"/>
            <a:ext cx="393090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CASA DE FAMILIA </a:t>
            </a:r>
            <a:r>
              <a:rPr sz="1800" spc="-105" dirty="0">
                <a:solidFill>
                  <a:srgbClr val="2D75B5"/>
                </a:solidFill>
                <a:latin typeface="Arial"/>
                <a:cs typeface="Arial"/>
              </a:rPr>
              <a:t>–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LAS</a:t>
            </a:r>
            <a:r>
              <a:rPr sz="1800" spc="-55" dirty="0">
                <a:solidFill>
                  <a:srgbClr val="2D75B5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CONDES</a:t>
            </a:r>
            <a:endParaRPr sz="1800" dirty="0">
              <a:latin typeface="Carlito"/>
              <a:cs typeface="Carlito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096444"/>
              </p:ext>
            </p:extLst>
          </p:nvPr>
        </p:nvGraphicFramePr>
        <p:xfrm>
          <a:off x="2331847" y="962152"/>
          <a:ext cx="6659880" cy="3057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5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4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9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ITEM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COMENTARIO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Dirección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Av.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Colón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4695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dpto.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403.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Las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Condes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932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N° de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habitaciones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3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933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Baños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compartido,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individual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Locomoción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Eje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Vespucio y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Colón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4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Costo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mensual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$380.000 habitación pequeña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con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baño</a:t>
                      </a:r>
                      <a:r>
                        <a:rPr sz="1200" spc="-8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privado</a:t>
                      </a: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$4</a:t>
                      </a:r>
                      <a:r>
                        <a:rPr lang="es-ES" sz="1200" dirty="0">
                          <a:latin typeface="Carlito"/>
                          <a:cs typeface="Carlito"/>
                        </a:rPr>
                        <a:t>3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0.000 habitación</a:t>
                      </a:r>
                      <a:r>
                        <a:rPr sz="12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grande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932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Alimentación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3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comidas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al día de lunes a</a:t>
                      </a:r>
                      <a:r>
                        <a:rPr sz="12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domingo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933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Wifi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Si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512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Descripción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134620">
                        <a:lnSpc>
                          <a:spcPct val="107300"/>
                        </a:lnSpc>
                        <a:spcBef>
                          <a:spcPts val="39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Departamento familiar,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acceso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cocina,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aseo de habitación y baños de lunes a  viernes.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Lavado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de ropa todas las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semanas. Lavado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y cambio de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sábanas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y toallas 1  vez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por semana. Cercano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restaurantes, supermercado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y farmacia. Reglas de  familia.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Se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entregan</a:t>
                      </a:r>
                      <a:r>
                        <a:rPr sz="12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llaves.</a:t>
                      </a: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932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Contacto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Virginia Deik - </a:t>
                      </a:r>
                      <a:r>
                        <a:rPr sz="1200" spc="-5" dirty="0">
                          <a:latin typeface="Carlito"/>
                          <a:cs typeface="Carlito"/>
                          <a:hlinkClick r:id="rId2"/>
                        </a:rPr>
                        <a:t>virginiadeik@gmail.com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 +569</a:t>
                      </a:r>
                      <a:r>
                        <a:rPr lang="es-ES" sz="1200" spc="-5" dirty="0">
                          <a:latin typeface="Carlito"/>
                          <a:cs typeface="Carlito"/>
                        </a:rPr>
                        <a:t> 9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818704</a:t>
                      </a:r>
                      <a:r>
                        <a:rPr lang="es-ES" sz="1200" dirty="0">
                          <a:latin typeface="Carlito"/>
                          <a:cs typeface="Carlito"/>
                        </a:rPr>
                        <a:t>4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3718559" y="4564379"/>
            <a:ext cx="2150364" cy="1434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57843" y="4564379"/>
            <a:ext cx="2218944" cy="1478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88964" y="4564379"/>
            <a:ext cx="2068067" cy="1449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55775" y="4575047"/>
            <a:ext cx="2142744" cy="14279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1829288" y="0"/>
            <a:ext cx="378460" cy="6887209"/>
            <a:chOff x="11829288" y="0"/>
            <a:chExt cx="378460" cy="6887209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9" name="object 9"/>
            <p:cNvSpPr/>
            <p:nvPr/>
          </p:nvSpPr>
          <p:spPr>
            <a:xfrm>
              <a:off x="11843004" y="0"/>
              <a:ext cx="349250" cy="6858000"/>
            </a:xfrm>
            <a:custGeom>
              <a:avLst/>
              <a:gdLst/>
              <a:ahLst/>
              <a:cxnLst/>
              <a:rect l="l" t="t" r="r" b="b"/>
              <a:pathLst>
                <a:path w="349250" h="6858000">
                  <a:moveTo>
                    <a:pt x="0" y="6858000"/>
                  </a:moveTo>
                  <a:lnTo>
                    <a:pt x="348996" y="6858000"/>
                  </a:lnTo>
                  <a:lnTo>
                    <a:pt x="34899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grpFill/>
            <a:ln w="12192">
              <a:solidFill>
                <a:srgbClr val="2D75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843766" y="761"/>
              <a:ext cx="349250" cy="6858000"/>
            </a:xfrm>
            <a:custGeom>
              <a:avLst/>
              <a:gdLst/>
              <a:ahLst/>
              <a:cxnLst/>
              <a:rect l="l" t="t" r="r" b="b"/>
              <a:pathLst>
                <a:path w="349250" h="6858000">
                  <a:moveTo>
                    <a:pt x="34899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48996" y="6858000"/>
                  </a:lnTo>
                  <a:lnTo>
                    <a:pt x="34899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843766" y="761"/>
              <a:ext cx="349250" cy="6858000"/>
            </a:xfrm>
            <a:custGeom>
              <a:avLst/>
              <a:gdLst/>
              <a:ahLst/>
              <a:cxnLst/>
              <a:rect l="l" t="t" r="r" b="b"/>
              <a:pathLst>
                <a:path w="349250" h="6858000">
                  <a:moveTo>
                    <a:pt x="0" y="6858000"/>
                  </a:moveTo>
                  <a:lnTo>
                    <a:pt x="348996" y="6858000"/>
                  </a:lnTo>
                  <a:lnTo>
                    <a:pt x="34899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grpFill/>
            <a:ln w="28956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40AA7825-B372-4151-9413-1291CE621B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786" y="0"/>
            <a:ext cx="2912561" cy="11010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293031"/>
              </p:ext>
            </p:extLst>
          </p:nvPr>
        </p:nvGraphicFramePr>
        <p:xfrm>
          <a:off x="2859658" y="685801"/>
          <a:ext cx="6498589" cy="3875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5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640"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ITEM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9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COMENTARIO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484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Dirección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Avda. las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Condes</a:t>
                      </a:r>
                      <a:r>
                        <a:rPr sz="12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12725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344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N° de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habitaciones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independiente</a:t>
                      </a:r>
                      <a:r>
                        <a:rPr lang="es-ES" sz="1200" spc="-5" dirty="0">
                          <a:latin typeface="Carlito"/>
                          <a:cs typeface="Carlito"/>
                        </a:rPr>
                        <a:t> (solo mujer)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484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Baños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 baño</a:t>
                      </a:r>
                      <a:r>
                        <a:rPr sz="12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privado</a:t>
                      </a: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345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Locomoción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micro: 406, 226, C01, C16, C09, 411,</a:t>
                      </a:r>
                      <a:r>
                        <a:rPr sz="1200" spc="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503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484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Costo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mensual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$3</a:t>
                      </a:r>
                      <a:r>
                        <a:rPr lang="es-ES" sz="1200" spc="-5" dirty="0">
                          <a:latin typeface="Carlito"/>
                          <a:cs typeface="Carlito"/>
                        </a:rPr>
                        <a:t>5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0.000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345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Alimentación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Conversable,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costo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adicional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3345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Wifi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US" sz="1200" spc="-5" dirty="0">
                          <a:latin typeface="Carlito"/>
                          <a:cs typeface="Carlito"/>
                        </a:rPr>
                        <a:t>S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i</a:t>
                      </a:r>
                      <a:r>
                        <a:rPr lang="es-ES" sz="1200" spc="-5" dirty="0">
                          <a:latin typeface="Carlito"/>
                          <a:cs typeface="Carlito"/>
                        </a:rPr>
                        <a:t> (fibra</a:t>
                      </a:r>
                      <a:r>
                        <a:rPr lang="es-ES" sz="1200" spc="-5" baseline="0" dirty="0">
                          <a:latin typeface="Carlito"/>
                          <a:cs typeface="Carlito"/>
                        </a:rPr>
                        <a:t> óptica)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91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Descripción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37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Habitación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independiente con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baño privado ,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escritorio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alternativo,</a:t>
                      </a:r>
                      <a:r>
                        <a:rPr sz="1200" spc="-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cama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45085" marR="17208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 plaza, velador ,Internet y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TV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Cable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Fibra óptica, Closet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amplio. Incluye 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uso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cocina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, Limpieza de habitación y lavado de ropa una vez por 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semana por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la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dueña.</a:t>
                      </a:r>
                    </a:p>
                    <a:p>
                      <a:pPr marL="4508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Con acceso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 piscina y áreas verdes.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Frente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sede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UDD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Las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Condes.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Supermercado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Líder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al</a:t>
                      </a:r>
                      <a:r>
                        <a:rPr sz="1200" spc="-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frente.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89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Contacto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37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Anita</a:t>
                      </a:r>
                      <a:r>
                        <a:rPr sz="12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Marin</a:t>
                      </a:r>
                      <a:r>
                        <a:rPr lang="es-ES" sz="1200" dirty="0">
                          <a:latin typeface="Carlito"/>
                          <a:cs typeface="Carlito"/>
                        </a:rPr>
                        <a:t>      </a:t>
                      </a:r>
                    </a:p>
                    <a:p>
                      <a:pPr marL="45085">
                        <a:lnSpc>
                          <a:spcPts val="1375"/>
                        </a:lnSpc>
                      </a:pPr>
                      <a:r>
                        <a:rPr lang="es-ES" sz="1200" dirty="0">
                          <a:latin typeface="Carlito"/>
                          <a:cs typeface="Carlito"/>
                        </a:rPr>
                        <a:t> anitamarin11@hotmail.com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45085" marR="2880360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0462C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956491084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105400" y="304800"/>
            <a:ext cx="2362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CASA</a:t>
            </a:r>
            <a:r>
              <a:rPr lang="es-ES" sz="1800" spc="-5" dirty="0">
                <a:solidFill>
                  <a:srgbClr val="2D75B5"/>
                </a:solidFill>
                <a:latin typeface="Carlito"/>
                <a:cs typeface="Carlito"/>
              </a:rPr>
              <a:t> </a:t>
            </a:r>
            <a:r>
              <a:rPr sz="1800" spc="-80" dirty="0">
                <a:solidFill>
                  <a:srgbClr val="2D75B5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RESIDENCIA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29288" y="0"/>
            <a:ext cx="378460" cy="6887209"/>
            <a:chOff x="11829288" y="0"/>
            <a:chExt cx="378460" cy="6887209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5" name="object 5"/>
            <p:cNvSpPr/>
            <p:nvPr/>
          </p:nvSpPr>
          <p:spPr>
            <a:xfrm>
              <a:off x="11843004" y="0"/>
              <a:ext cx="349250" cy="6858000"/>
            </a:xfrm>
            <a:custGeom>
              <a:avLst/>
              <a:gdLst/>
              <a:ahLst/>
              <a:cxnLst/>
              <a:rect l="l" t="t" r="r" b="b"/>
              <a:pathLst>
                <a:path w="349250" h="6858000">
                  <a:moveTo>
                    <a:pt x="0" y="6858000"/>
                  </a:moveTo>
                  <a:lnTo>
                    <a:pt x="348996" y="6858000"/>
                  </a:lnTo>
                  <a:lnTo>
                    <a:pt x="34899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grpFill/>
            <a:ln w="12192">
              <a:solidFill>
                <a:srgbClr val="2D75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843766" y="761"/>
              <a:ext cx="349250" cy="6858000"/>
            </a:xfrm>
            <a:custGeom>
              <a:avLst/>
              <a:gdLst/>
              <a:ahLst/>
              <a:cxnLst/>
              <a:rect l="l" t="t" r="r" b="b"/>
              <a:pathLst>
                <a:path w="349250" h="6858000">
                  <a:moveTo>
                    <a:pt x="34899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48996" y="6858000"/>
                  </a:lnTo>
                  <a:lnTo>
                    <a:pt x="34899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843766" y="761"/>
              <a:ext cx="349250" cy="6858000"/>
            </a:xfrm>
            <a:custGeom>
              <a:avLst/>
              <a:gdLst/>
              <a:ahLst/>
              <a:cxnLst/>
              <a:rect l="l" t="t" r="r" b="b"/>
              <a:pathLst>
                <a:path w="349250" h="6858000">
                  <a:moveTo>
                    <a:pt x="0" y="6858000"/>
                  </a:moveTo>
                  <a:lnTo>
                    <a:pt x="348996" y="6858000"/>
                  </a:lnTo>
                  <a:lnTo>
                    <a:pt x="34899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grpFill/>
            <a:ln w="28956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9849611" y="4747260"/>
            <a:ext cx="1427990" cy="1898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00059" y="4747259"/>
            <a:ext cx="1424940" cy="1898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48984" y="4756403"/>
            <a:ext cx="1426464" cy="1901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90288" y="4747259"/>
            <a:ext cx="1432560" cy="19110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66644" y="4747259"/>
            <a:ext cx="1423416" cy="18989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1583" y="4756403"/>
            <a:ext cx="2031494" cy="18897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1583" y="3015978"/>
            <a:ext cx="2058924" cy="15453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B8E6785-DF58-4D50-9CCF-E4F92207FB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681" y="89675"/>
            <a:ext cx="2912561" cy="11010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842808"/>
              </p:ext>
            </p:extLst>
          </p:nvPr>
        </p:nvGraphicFramePr>
        <p:xfrm>
          <a:off x="2103696" y="646882"/>
          <a:ext cx="7628493" cy="40716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1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235"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  <a:spcBef>
                          <a:spcPts val="3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ITEM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  <a:spcBef>
                          <a:spcPts val="31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COMENTARIO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549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Dirección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410"/>
                        </a:lnSpc>
                        <a:spcBef>
                          <a:spcPts val="84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Santa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Rita 960,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Las</a:t>
                      </a:r>
                      <a:r>
                        <a:rPr sz="12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Condes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073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61">
                <a:tc>
                  <a:txBody>
                    <a:bodyPr/>
                    <a:lstStyle/>
                    <a:p>
                      <a:pPr marL="29845">
                        <a:lnSpc>
                          <a:spcPts val="141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N° de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habitaciones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410"/>
                        </a:lnSpc>
                      </a:pPr>
                      <a:r>
                        <a:rPr lang="es-ES" sz="1200" dirty="0">
                          <a:latin typeface="Carlito"/>
                          <a:cs typeface="Carlito"/>
                        </a:rPr>
                        <a:t>3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61">
                <a:tc>
                  <a:txBody>
                    <a:bodyPr/>
                    <a:lstStyle/>
                    <a:p>
                      <a:pPr marL="29845">
                        <a:lnSpc>
                          <a:spcPts val="141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Baños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410"/>
                        </a:lnSpc>
                      </a:pPr>
                      <a:r>
                        <a:rPr lang="es-ES" sz="1200" dirty="0">
                          <a:latin typeface="Carlito"/>
                          <a:cs typeface="Carlito"/>
                        </a:rPr>
                        <a:t>1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2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2984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Locomoción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i="0" dirty="0">
                          <a:solidFill>
                            <a:schemeClr val="tx1"/>
                          </a:solidFill>
                          <a:effectLst/>
                          <a:latin typeface="Carlito"/>
                          <a:ea typeface="+mn-ea"/>
                          <a:cs typeface="+mn-cs"/>
                        </a:rPr>
                        <a:t>A media cuadra de paradero de Bus C09 y Bus C02. Ambas conectan a metro Los Dominicos.</a:t>
                      </a:r>
                    </a:p>
                    <a:p>
                      <a:r>
                        <a:rPr lang="es-ES" sz="1200" b="0" i="0" dirty="0">
                          <a:solidFill>
                            <a:schemeClr val="tx1"/>
                          </a:solidFill>
                          <a:effectLst/>
                          <a:latin typeface="Carlito"/>
                          <a:ea typeface="+mn-ea"/>
                          <a:cs typeface="+mn-cs"/>
                        </a:rPr>
                        <a:t>Para ir a UDD, la mejor opción es ir caminando, llega en menos de 5 minutos</a:t>
                      </a: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002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</a:pPr>
                      <a:r>
                        <a:rPr sz="1200" b="1" spc="-5" dirty="0" err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Costo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mensual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$4</a:t>
                      </a:r>
                      <a:r>
                        <a:rPr lang="es-ES" sz="1200" spc="-5" dirty="0">
                          <a:latin typeface="Carlito"/>
                          <a:cs typeface="Carlito"/>
                        </a:rPr>
                        <a:t>6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0.000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892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Alimentación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410"/>
                        </a:lnSpc>
                        <a:spcBef>
                          <a:spcPts val="58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Incluida</a:t>
                      </a:r>
                      <a:r>
                        <a:rPr lang="es-ES" sz="12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lang="es-ES" sz="1200" b="0" i="0" dirty="0">
                          <a:solidFill>
                            <a:schemeClr val="tx1"/>
                          </a:solidFill>
                          <a:effectLst/>
                          <a:latin typeface="Carlito"/>
                          <a:ea typeface="+mn-ea"/>
                          <a:cs typeface="+mn-cs"/>
                        </a:rPr>
                        <a:t>Desayuno, almuerzo y cena de lunes a domingo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61">
                <a:tc>
                  <a:txBody>
                    <a:bodyPr/>
                    <a:lstStyle/>
                    <a:p>
                      <a:pPr marL="29845">
                        <a:lnSpc>
                          <a:spcPts val="141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Wifi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405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si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027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9845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Descripción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i="0" dirty="0">
                          <a:solidFill>
                            <a:schemeClr val="tx1"/>
                          </a:solidFill>
                          <a:effectLst/>
                          <a:latin typeface="Carlito"/>
                          <a:ea typeface="+mn-ea"/>
                          <a:cs typeface="+mn-cs"/>
                        </a:rPr>
                        <a:t>Casa con ambiente familiar ubicada frente a UDD. Cuenta con 3 habitaciones individuales con baño compartido. Cada habitación cuenta con cama plaza y media, velador, escritorio, closet, calefacción, wifi. Acceso a áreas comunes de la casa como living, comedor, cocina y terraza. Incluye lavandería y aseo de habitaciones.</a:t>
                      </a:r>
                    </a:p>
                    <a:p>
                      <a:r>
                        <a:rPr lang="es-ES" sz="1200" b="0" i="0" dirty="0">
                          <a:solidFill>
                            <a:schemeClr val="tx1"/>
                          </a:solidFill>
                          <a:effectLst/>
                          <a:latin typeface="Carlito"/>
                          <a:ea typeface="+mn-ea"/>
                          <a:cs typeface="+mn-cs"/>
                        </a:rPr>
                        <a:t>Casa cercana a supermercado </a:t>
                      </a:r>
                      <a:r>
                        <a:rPr lang="es-ES" sz="1200" b="0" i="0" dirty="0" err="1">
                          <a:solidFill>
                            <a:schemeClr val="tx1"/>
                          </a:solidFill>
                          <a:effectLst/>
                          <a:latin typeface="Carlito"/>
                          <a:ea typeface="+mn-ea"/>
                          <a:cs typeface="+mn-cs"/>
                        </a:rPr>
                        <a:t>Lider</a:t>
                      </a:r>
                      <a:r>
                        <a:rPr lang="es-ES" sz="1200" b="0" i="0" dirty="0">
                          <a:solidFill>
                            <a:schemeClr val="tx1"/>
                          </a:solidFill>
                          <a:effectLst/>
                          <a:latin typeface="Carlito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200" b="0" i="0" dirty="0" err="1">
                          <a:solidFill>
                            <a:schemeClr val="tx1"/>
                          </a:solidFill>
                          <a:effectLst/>
                          <a:latin typeface="Carlito"/>
                          <a:ea typeface="+mn-ea"/>
                          <a:cs typeface="+mn-cs"/>
                        </a:rPr>
                        <a:t>Strip</a:t>
                      </a:r>
                      <a:r>
                        <a:rPr lang="es-ES" sz="1200" b="0" i="0" dirty="0">
                          <a:solidFill>
                            <a:schemeClr val="tx1"/>
                          </a:solidFill>
                          <a:effectLst/>
                          <a:latin typeface="Carlito"/>
                          <a:ea typeface="+mn-ea"/>
                          <a:cs typeface="+mn-cs"/>
                        </a:rPr>
                        <a:t> Center con locales de comida, farmacia, Mall Paseo los Dominicos, Clínica UC, entre otros.</a:t>
                      </a: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661">
                <a:tc>
                  <a:txBody>
                    <a:bodyPr/>
                    <a:lstStyle/>
                    <a:p>
                      <a:pPr marL="29845">
                        <a:lnSpc>
                          <a:spcPts val="141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Nombre del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contacto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405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Fancy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Gormaz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Jaramillo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661">
                <a:tc>
                  <a:txBody>
                    <a:bodyPr/>
                    <a:lstStyle/>
                    <a:p>
                      <a:pPr marL="29845">
                        <a:lnSpc>
                          <a:spcPts val="141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Mail del</a:t>
                      </a:r>
                      <a:r>
                        <a:rPr sz="1200" spc="-2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contacto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405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  <a:hlinkClick r:id="rId2"/>
                        </a:rPr>
                        <a:t>f.gormaz@hotmail.com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661">
                <a:tc>
                  <a:txBody>
                    <a:bodyPr/>
                    <a:lstStyle/>
                    <a:p>
                      <a:pPr marL="29845">
                        <a:lnSpc>
                          <a:spcPts val="141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Teléfono del</a:t>
                      </a:r>
                      <a:r>
                        <a:rPr sz="1200" spc="-4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contacto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40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+56</a:t>
                      </a:r>
                      <a:r>
                        <a:rPr sz="1200" spc="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998852916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4184902" y="152400"/>
            <a:ext cx="29526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CASA</a:t>
            </a:r>
            <a:r>
              <a:rPr sz="1800" spc="15" dirty="0">
                <a:solidFill>
                  <a:srgbClr val="2D75B5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RESIDENCIA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842750" y="0"/>
            <a:ext cx="349250" cy="6858000"/>
          </a:xfrm>
          <a:custGeom>
            <a:avLst/>
            <a:gdLst/>
            <a:ahLst/>
            <a:cxnLst/>
            <a:rect l="l" t="t" r="r" b="b"/>
            <a:pathLst>
              <a:path w="349250" h="6858000">
                <a:moveTo>
                  <a:pt x="0" y="6858000"/>
                </a:moveTo>
                <a:lnTo>
                  <a:pt x="348996" y="6858000"/>
                </a:lnTo>
                <a:lnTo>
                  <a:pt x="34899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28956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90801"/>
            <a:ext cx="1413612" cy="19812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885929"/>
            <a:ext cx="1903395" cy="177810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949" y="2590802"/>
            <a:ext cx="1547041" cy="198119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49" y="4875537"/>
            <a:ext cx="1849628" cy="181967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531" y="4875537"/>
            <a:ext cx="1808749" cy="181967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34" y="4885929"/>
            <a:ext cx="1987569" cy="180928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1" y="4875537"/>
            <a:ext cx="2057400" cy="181967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AB2E0D2-4393-4D3E-8D25-078AC3399B8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189" y="96344"/>
            <a:ext cx="2912561" cy="110107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220980"/>
              </p:ext>
            </p:extLst>
          </p:nvPr>
        </p:nvGraphicFramePr>
        <p:xfrm>
          <a:off x="1981200" y="533399"/>
          <a:ext cx="7852538" cy="44196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7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4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600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ITEM</a:t>
                      </a:r>
                      <a:endParaRPr sz="1100" dirty="0">
                        <a:latin typeface="Carlito"/>
                        <a:cs typeface="Carlito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COMENTARIO</a:t>
                      </a:r>
                      <a:endParaRPr sz="1100" dirty="0">
                        <a:solidFill>
                          <a:schemeClr val="bg1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030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Dirección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Av </a:t>
                      </a:r>
                      <a:r>
                        <a:rPr sz="1100" spc="-5" dirty="0">
                          <a:latin typeface="Carlito"/>
                          <a:cs typeface="Carlito"/>
                        </a:rPr>
                        <a:t>San Carlos de Apoquindo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1697, Las</a:t>
                      </a:r>
                      <a:r>
                        <a:rPr sz="1100" spc="-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spc="-5" dirty="0">
                          <a:latin typeface="Carlito"/>
                          <a:cs typeface="Carlito"/>
                        </a:rPr>
                        <a:t>Condes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031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N°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habitaciones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2 </a:t>
                      </a:r>
                      <a:r>
                        <a:rPr sz="1100" spc="-5" dirty="0">
                          <a:latin typeface="Carlito"/>
                          <a:cs typeface="Carlito"/>
                        </a:rPr>
                        <a:t>habitaciones</a:t>
                      </a:r>
                      <a:r>
                        <a:rPr sz="11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amobladas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030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Baños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1</a:t>
                      </a:r>
                      <a:r>
                        <a:rPr sz="1100" spc="-5" dirty="0">
                          <a:latin typeface="Carlito"/>
                          <a:cs typeface="Carlito"/>
                        </a:rPr>
                        <a:t> compartido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4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7625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Locomoción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214629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Bus C09 llega hasta la UDD en menos </a:t>
                      </a:r>
                      <a:r>
                        <a:rPr sz="1100" spc="-5" dirty="0">
                          <a:latin typeface="Carlito"/>
                          <a:cs typeface="Carlito"/>
                        </a:rPr>
                        <a:t>de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5 </a:t>
                      </a:r>
                      <a:r>
                        <a:rPr sz="1100" spc="-5" dirty="0">
                          <a:latin typeface="Carlito"/>
                          <a:cs typeface="Carlito"/>
                        </a:rPr>
                        <a:t>minutos.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Otras </a:t>
                      </a:r>
                      <a:r>
                        <a:rPr sz="1100" spc="-5" dirty="0">
                          <a:latin typeface="Carlito"/>
                          <a:cs typeface="Carlito"/>
                        </a:rPr>
                        <a:t>líneas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son C02-411 </a:t>
                      </a:r>
                      <a:r>
                        <a:rPr sz="1100" spc="-5" dirty="0">
                          <a:latin typeface="Carlito"/>
                          <a:cs typeface="Carlito"/>
                        </a:rPr>
                        <a:t>que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conectan al  Metro.</a:t>
                      </a:r>
                      <a:r>
                        <a:rPr sz="11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Paraderos</a:t>
                      </a:r>
                      <a:r>
                        <a:rPr sz="11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a</a:t>
                      </a:r>
                      <a:r>
                        <a:rPr sz="11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menos</a:t>
                      </a:r>
                      <a:r>
                        <a:rPr sz="11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spc="-5" dirty="0">
                          <a:latin typeface="Carlito"/>
                          <a:cs typeface="Carlito"/>
                        </a:rPr>
                        <a:t>de</a:t>
                      </a:r>
                      <a:r>
                        <a:rPr sz="11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50</a:t>
                      </a:r>
                      <a:r>
                        <a:rPr sz="11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mts.</a:t>
                      </a:r>
                      <a:r>
                        <a:rPr sz="11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spc="-5" dirty="0">
                          <a:latin typeface="Carlito"/>
                          <a:cs typeface="Carlito"/>
                        </a:rPr>
                        <a:t>de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la casa.</a:t>
                      </a:r>
                      <a:r>
                        <a:rPr sz="11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También</a:t>
                      </a:r>
                      <a:r>
                        <a:rPr sz="11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a</a:t>
                      </a:r>
                      <a:r>
                        <a:rPr sz="11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la UDD</a:t>
                      </a:r>
                      <a:r>
                        <a:rPr sz="11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spc="-5" dirty="0">
                          <a:latin typeface="Carlito"/>
                          <a:cs typeface="Carlito"/>
                        </a:rPr>
                        <a:t>se</a:t>
                      </a:r>
                      <a:r>
                        <a:rPr sz="11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puede</a:t>
                      </a:r>
                      <a:r>
                        <a:rPr sz="11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ir </a:t>
                      </a:r>
                      <a:r>
                        <a:rPr sz="1100" spc="-5" dirty="0">
                          <a:latin typeface="Carlito"/>
                          <a:cs typeface="Carlito"/>
                        </a:rPr>
                        <a:t>caminando.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030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Costo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mensual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$ 4</a:t>
                      </a:r>
                      <a:r>
                        <a:rPr lang="es-ES" sz="1100" dirty="0">
                          <a:latin typeface="Carlito"/>
                          <a:cs typeface="Carlito"/>
                        </a:rPr>
                        <a:t>7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0.000</a:t>
                      </a: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031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Alimentación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Desayuno, almuerzo o</a:t>
                      </a:r>
                      <a:r>
                        <a:rPr sz="1100" spc="-7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comida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030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Wifi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5" dirty="0">
                          <a:latin typeface="Carlito"/>
                          <a:cs typeface="Carlito"/>
                        </a:rPr>
                        <a:t>Si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88965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Descripción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244475" algn="just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5" dirty="0">
                          <a:latin typeface="Carlito"/>
                          <a:cs typeface="Carlito"/>
                        </a:rPr>
                        <a:t>Casa ubicada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al </a:t>
                      </a:r>
                      <a:r>
                        <a:rPr sz="1100" spc="-5" dirty="0">
                          <a:latin typeface="Carlito"/>
                          <a:cs typeface="Carlito"/>
                        </a:rPr>
                        <a:t>frente de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la </a:t>
                      </a:r>
                      <a:r>
                        <a:rPr sz="1100" spc="-5" dirty="0">
                          <a:latin typeface="Carlito"/>
                          <a:cs typeface="Carlito"/>
                        </a:rPr>
                        <a:t>Clínica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UC y a 2 cuadras </a:t>
                      </a:r>
                      <a:r>
                        <a:rPr sz="1100" spc="-5" dirty="0">
                          <a:latin typeface="Carlito"/>
                          <a:cs typeface="Carlito"/>
                        </a:rPr>
                        <a:t>de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Mall Paseo Los </a:t>
                      </a:r>
                      <a:r>
                        <a:rPr sz="1100" spc="-5" dirty="0">
                          <a:latin typeface="Carlito"/>
                          <a:cs typeface="Carlito"/>
                        </a:rPr>
                        <a:t>Dominicos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en </a:t>
                      </a:r>
                      <a:r>
                        <a:rPr sz="1100" spc="-5" dirty="0">
                          <a:latin typeface="Carlito"/>
                          <a:cs typeface="Carlito"/>
                        </a:rPr>
                        <a:t>que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hay  bancos,</a:t>
                      </a:r>
                      <a:r>
                        <a:rPr sz="11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restaurantes,</a:t>
                      </a:r>
                      <a:r>
                        <a:rPr sz="11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pizzerías,</a:t>
                      </a:r>
                      <a:r>
                        <a:rPr sz="11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cines,</a:t>
                      </a:r>
                      <a:r>
                        <a:rPr sz="1100" spc="-5" dirty="0">
                          <a:latin typeface="Carlito"/>
                          <a:cs typeface="Carlito"/>
                        </a:rPr>
                        <a:t> farmacias,</a:t>
                      </a:r>
                      <a:r>
                        <a:rPr sz="11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supermercado,</a:t>
                      </a:r>
                      <a:r>
                        <a:rPr sz="11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tiendas,</a:t>
                      </a:r>
                      <a:r>
                        <a:rPr sz="11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librerías,</a:t>
                      </a:r>
                      <a:r>
                        <a:rPr sz="11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etc.</a:t>
                      </a:r>
                    </a:p>
                    <a:p>
                      <a:pPr marL="47625" algn="just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rlito"/>
                          <a:cs typeface="Carlito"/>
                        </a:rPr>
                        <a:t>Ofrecemos arriendo de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2 </a:t>
                      </a:r>
                      <a:r>
                        <a:rPr sz="1100" spc="-5" dirty="0">
                          <a:latin typeface="Carlito"/>
                          <a:cs typeface="Carlito"/>
                        </a:rPr>
                        <a:t>habitaciones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Marzo a</a:t>
                      </a:r>
                      <a:r>
                        <a:rPr sz="1100" spc="-8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Diciembre.</a:t>
                      </a:r>
                    </a:p>
                    <a:p>
                      <a:pPr marL="47625" marR="274955" algn="just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Habitaciones</a:t>
                      </a:r>
                      <a:r>
                        <a:rPr sz="11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individuales</a:t>
                      </a:r>
                      <a:r>
                        <a:rPr sz="11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con</a:t>
                      </a:r>
                      <a:r>
                        <a:rPr sz="11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calefacción,</a:t>
                      </a:r>
                      <a:r>
                        <a:rPr sz="11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spc="-5" dirty="0">
                          <a:latin typeface="Carlito"/>
                          <a:cs typeface="Carlito"/>
                        </a:rPr>
                        <a:t>baño</a:t>
                      </a:r>
                      <a:r>
                        <a:rPr sz="11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compartido.</a:t>
                      </a:r>
                      <a:r>
                        <a:rPr sz="11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TV</a:t>
                      </a:r>
                      <a:r>
                        <a:rPr sz="11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cable,</a:t>
                      </a:r>
                      <a:r>
                        <a:rPr sz="11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WI</a:t>
                      </a:r>
                      <a:r>
                        <a:rPr sz="11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FI,</a:t>
                      </a:r>
                      <a:r>
                        <a:rPr sz="11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cómoda,</a:t>
                      </a:r>
                      <a:r>
                        <a:rPr sz="11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closet,  velador y </a:t>
                      </a:r>
                      <a:r>
                        <a:rPr sz="1100" spc="-5" dirty="0">
                          <a:latin typeface="Carlito"/>
                          <a:cs typeface="Carlito"/>
                        </a:rPr>
                        <a:t>un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escritorio . Acceso a áreas comunes </a:t>
                      </a:r>
                      <a:r>
                        <a:rPr sz="1100" spc="-5" dirty="0">
                          <a:latin typeface="Carlito"/>
                          <a:cs typeface="Carlito"/>
                        </a:rPr>
                        <a:t>de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la casa, como cocina, </a:t>
                      </a:r>
                      <a:r>
                        <a:rPr sz="1100" spc="-5" dirty="0">
                          <a:latin typeface="Carlito"/>
                          <a:cs typeface="Carlito"/>
                        </a:rPr>
                        <a:t>sala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estar, terraza,  </a:t>
                      </a:r>
                      <a:r>
                        <a:rPr sz="1100" spc="-5" dirty="0">
                          <a:latin typeface="Carlito"/>
                          <a:cs typeface="Carlito"/>
                        </a:rPr>
                        <a:t>jardín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y </a:t>
                      </a:r>
                      <a:r>
                        <a:rPr sz="1100" spc="-5" dirty="0">
                          <a:latin typeface="Carlito"/>
                          <a:cs typeface="Carlito"/>
                        </a:rPr>
                        <a:t>piscina.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Aseo y </a:t>
                      </a:r>
                      <a:r>
                        <a:rPr sz="1100" spc="-5" dirty="0">
                          <a:latin typeface="Carlito"/>
                          <a:cs typeface="Carlito"/>
                        </a:rPr>
                        <a:t>planchado de lunes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a</a:t>
                      </a:r>
                      <a:r>
                        <a:rPr sz="1100" spc="-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viernes.</a:t>
                      </a:r>
                    </a:p>
                    <a:p>
                      <a:pPr marL="47625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Ambiente</a:t>
                      </a:r>
                      <a:r>
                        <a:rPr sz="11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spc="-5" dirty="0">
                          <a:latin typeface="Carlito"/>
                          <a:cs typeface="Carlito"/>
                        </a:rPr>
                        <a:t>Familiar.</a:t>
                      </a:r>
                      <a:endParaRPr sz="1100" dirty="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13996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Contacto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09511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Carlito"/>
                          <a:cs typeface="Carlito"/>
                        </a:rPr>
                        <a:t>Familia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Mena Lutjens  </a:t>
                      </a:r>
                      <a:r>
                        <a:rPr sz="1100" spc="-5" dirty="0">
                          <a:latin typeface="Carlito"/>
                          <a:cs typeface="Carlito"/>
                        </a:rPr>
                        <a:t>Contacto: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Kenneth</a:t>
                      </a:r>
                      <a:r>
                        <a:rPr sz="1100" spc="-9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Mena</a:t>
                      </a:r>
                    </a:p>
                    <a:p>
                      <a:pPr marL="4762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rlito"/>
                          <a:cs typeface="Carlito"/>
                        </a:rPr>
                        <a:t>Celular: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968312569 </a:t>
                      </a:r>
                      <a:r>
                        <a:rPr sz="1100" spc="-5" dirty="0">
                          <a:latin typeface="Carlito"/>
                          <a:cs typeface="Carlito"/>
                        </a:rPr>
                        <a:t>Mail:</a:t>
                      </a:r>
                      <a:r>
                        <a:rPr sz="11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spc="-5" dirty="0">
                          <a:latin typeface="Carlito"/>
                          <a:cs typeface="Carlito"/>
                          <a:hlinkClick r:id="rId2"/>
                        </a:rPr>
                        <a:t>kmconvalia@yahoo.es</a:t>
                      </a:r>
                      <a:endParaRPr sz="1100" dirty="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685800" y="4953000"/>
            <a:ext cx="1834895" cy="1722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59395" y="4953000"/>
            <a:ext cx="1769364" cy="1722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08819" y="4953000"/>
            <a:ext cx="1796795" cy="1722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76800" y="4953000"/>
            <a:ext cx="2023872" cy="17221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87979" y="4953000"/>
            <a:ext cx="1597152" cy="17221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62400" y="152400"/>
            <a:ext cx="4267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CASA</a:t>
            </a:r>
            <a:r>
              <a:rPr sz="1800" spc="-114" dirty="0">
                <a:solidFill>
                  <a:srgbClr val="2D75B5"/>
                </a:solidFill>
                <a:latin typeface="Carlito"/>
                <a:cs typeface="Carlito"/>
              </a:rPr>
              <a:t> </a:t>
            </a:r>
            <a:r>
              <a:rPr sz="1400" spc="-80" dirty="0">
                <a:solidFill>
                  <a:srgbClr val="2D75B5"/>
                </a:solidFill>
                <a:latin typeface="Arial"/>
                <a:cs typeface="Arial"/>
              </a:rPr>
              <a:t>–</a:t>
            </a:r>
            <a:r>
              <a:rPr sz="1400" spc="-95" dirty="0">
                <a:solidFill>
                  <a:srgbClr val="2D75B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SAN</a:t>
            </a:r>
            <a:r>
              <a:rPr sz="1800" spc="-114" dirty="0">
                <a:solidFill>
                  <a:srgbClr val="2D75B5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CARLOS</a:t>
            </a:r>
            <a:r>
              <a:rPr sz="1800" spc="-90" dirty="0">
                <a:solidFill>
                  <a:srgbClr val="2D75B5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DE</a:t>
            </a:r>
            <a:r>
              <a:rPr sz="1800" spc="-110" dirty="0">
                <a:solidFill>
                  <a:srgbClr val="2D75B5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APOQUINDO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842750" y="0"/>
            <a:ext cx="349250" cy="6858000"/>
          </a:xfrm>
          <a:custGeom>
            <a:avLst/>
            <a:gdLst/>
            <a:ahLst/>
            <a:cxnLst/>
            <a:rect l="l" t="t" r="r" b="b"/>
            <a:pathLst>
              <a:path w="349250" h="6858000">
                <a:moveTo>
                  <a:pt x="0" y="6858000"/>
                </a:moveTo>
                <a:lnTo>
                  <a:pt x="348996" y="6858000"/>
                </a:lnTo>
                <a:lnTo>
                  <a:pt x="34899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28956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35561A0-1295-47EC-A82D-EF35B783028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260" y="80888"/>
            <a:ext cx="2912561" cy="1101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517195"/>
              </p:ext>
            </p:extLst>
          </p:nvPr>
        </p:nvGraphicFramePr>
        <p:xfrm>
          <a:off x="2438400" y="1133602"/>
          <a:ext cx="7239000" cy="33698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4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4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7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ITEM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COMENTARIO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0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Dirección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370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Círculo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Polar 6693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(Gerónimo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de Alderete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/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44450">
                        <a:lnSpc>
                          <a:spcPts val="1410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Presidente</a:t>
                      </a:r>
                      <a:r>
                        <a:rPr sz="12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Riesco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385"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N° de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habitaciones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 habitación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384"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Baños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415"/>
                        </a:lnSpc>
                        <a:spcBef>
                          <a:spcPts val="20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Exclusivo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126"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Locomoción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410"/>
                        </a:lnSpc>
                        <a:spcBef>
                          <a:spcPts val="3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Por Kennedy: 411, 409, c15. Por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Las</a:t>
                      </a:r>
                      <a:r>
                        <a:rPr sz="12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Condes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451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Costo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mensual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280.000, no incluye</a:t>
                      </a:r>
                      <a:r>
                        <a:rPr sz="14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calefacción.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116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Alimentación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580"/>
                        </a:lnSpc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Acceso a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cocina, utensilios,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refrigerador.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385"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Wifi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Si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79697">
                <a:tc>
                  <a:txBody>
                    <a:bodyPr/>
                    <a:lstStyle/>
                    <a:p>
                      <a:pPr marL="44450">
                        <a:lnSpc>
                          <a:spcPts val="14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Descripción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375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Sector tranquilo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y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hermoso, Bungalow,</a:t>
                      </a:r>
                      <a:r>
                        <a:rPr sz="12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Dormitorio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44450" marR="235204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de 2.85 x 3.20;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con closet,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velador,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cómoda,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repisa,  mesa, lámparas. Y áreas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comunes, living-comedor,  cocina,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patio.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Limpieza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una vez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por semana. Se 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arrienda a estudiante</a:t>
                      </a:r>
                      <a:r>
                        <a:rPr sz="1200" spc="-8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mujer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451">
                <a:tc>
                  <a:txBody>
                    <a:bodyPr/>
                    <a:lstStyle/>
                    <a:p>
                      <a:pPr marL="44450">
                        <a:lnSpc>
                          <a:spcPts val="14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Contacto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Juan Guzmán Z.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Cel.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 987884025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4548885" y="276604"/>
            <a:ext cx="329971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HABITACIÓN </a:t>
            </a:r>
            <a:r>
              <a:rPr sz="1800" spc="-105" dirty="0">
                <a:solidFill>
                  <a:srgbClr val="2D75B5"/>
                </a:solidFill>
                <a:latin typeface="Arial"/>
                <a:cs typeface="Arial"/>
              </a:rPr>
              <a:t>–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LAS</a:t>
            </a:r>
            <a:r>
              <a:rPr sz="1800" spc="-45" dirty="0">
                <a:solidFill>
                  <a:srgbClr val="2D75B5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CONDES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01050" y="4987360"/>
            <a:ext cx="1874519" cy="1405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78640" y="4968240"/>
            <a:ext cx="1874520" cy="1405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8495" y="3124200"/>
            <a:ext cx="1837944" cy="13792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09743" y="4968240"/>
            <a:ext cx="1888236" cy="14173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68728" y="4968240"/>
            <a:ext cx="1837944" cy="13776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7713" y="4982095"/>
            <a:ext cx="1837944" cy="13792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/>
          <p:cNvSpPr/>
          <p:nvPr/>
        </p:nvSpPr>
        <p:spPr>
          <a:xfrm>
            <a:off x="11843766" y="761"/>
            <a:ext cx="349250" cy="6858000"/>
          </a:xfrm>
          <a:custGeom>
            <a:avLst/>
            <a:gdLst/>
            <a:ahLst/>
            <a:cxnLst/>
            <a:rect l="l" t="t" r="r" b="b"/>
            <a:pathLst>
              <a:path w="349250" h="6858000">
                <a:moveTo>
                  <a:pt x="0" y="6858000"/>
                </a:moveTo>
                <a:lnTo>
                  <a:pt x="348996" y="6858000"/>
                </a:lnTo>
                <a:lnTo>
                  <a:pt x="34899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28956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DA06F9E-DA93-4CFE-81A4-51DC32026A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5422" y="0"/>
            <a:ext cx="2914141" cy="109737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682696"/>
              </p:ext>
            </p:extLst>
          </p:nvPr>
        </p:nvGraphicFramePr>
        <p:xfrm>
          <a:off x="1981199" y="533400"/>
          <a:ext cx="7960301" cy="39851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1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8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7042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ITEM</a:t>
                      </a:r>
                      <a:endParaRPr sz="1100" dirty="0">
                        <a:latin typeface="Carlito"/>
                        <a:cs typeface="Carlito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COMENTARIO</a:t>
                      </a:r>
                      <a:endParaRPr sz="1100" dirty="0">
                        <a:solidFill>
                          <a:schemeClr val="bg1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827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Dirección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s-ES" sz="1100" dirty="0">
                          <a:latin typeface="Carlito"/>
                          <a:cs typeface="Carlito"/>
                        </a:rPr>
                        <a:t>Avda.</a:t>
                      </a:r>
                      <a:r>
                        <a:rPr lang="es-ES" sz="1100" baseline="0" dirty="0">
                          <a:latin typeface="Carlito"/>
                          <a:cs typeface="Carlito"/>
                        </a:rPr>
                        <a:t> Presidente Kennedy 5933 – Depto. 603 – Las Condes</a:t>
                      </a:r>
                      <a:endParaRPr sz="1100" dirty="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827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N°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habitaciones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s-ES" sz="1100" dirty="0">
                          <a:latin typeface="Carlito"/>
                          <a:cs typeface="Carlito"/>
                        </a:rPr>
                        <a:t>1</a:t>
                      </a:r>
                      <a:endParaRPr sz="1100" dirty="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827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Baños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s-ES" sz="1100" dirty="0">
                          <a:latin typeface="Carlito"/>
                          <a:cs typeface="Carlito"/>
                        </a:rPr>
                        <a:t>1</a:t>
                      </a:r>
                      <a:endParaRPr sz="1100" dirty="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7625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Locomoción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214629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s-ES" sz="1100" baseline="0" dirty="0">
                          <a:latin typeface="Carlito"/>
                          <a:cs typeface="Carlito"/>
                        </a:rPr>
                        <a:t>Por  lateral de Avenida Kennedy, </a:t>
                      </a:r>
                      <a:r>
                        <a:rPr lang="es-ES" sz="11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Manquehue</a:t>
                      </a:r>
                      <a:r>
                        <a:rPr lang="es-ES" sz="11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Vespucio, cerca del metro Los Militares y </a:t>
                      </a:r>
                      <a:r>
                        <a:rPr lang="es-ES" sz="11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Manquehue</a:t>
                      </a:r>
                      <a:r>
                        <a:rPr lang="es-ES" sz="11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sz="1100" dirty="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827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Costo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mensual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$ </a:t>
                      </a:r>
                      <a:r>
                        <a:rPr lang="es-ES" sz="1100" dirty="0">
                          <a:latin typeface="Carlito"/>
                          <a:cs typeface="Carlito"/>
                        </a:rPr>
                        <a:t>400.000 + mes de garantía</a:t>
                      </a:r>
                      <a:endParaRPr sz="1100" dirty="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827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Alimentación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s-ES" sz="1100" dirty="0">
                          <a:latin typeface="Carlito"/>
                          <a:cs typeface="Carlito"/>
                        </a:rPr>
                        <a:t>No</a:t>
                      </a:r>
                      <a:endParaRPr sz="1100" dirty="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827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Wifi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5" dirty="0">
                          <a:latin typeface="Carlito"/>
                          <a:cs typeface="Carlito"/>
                        </a:rPr>
                        <a:t>Si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92001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Descripción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244475" algn="just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s-ES" sz="1100" dirty="0">
                          <a:latin typeface="Carlito"/>
                          <a:cs typeface="Carlito"/>
                        </a:rPr>
                        <a:t>Habitación amoblada luminosa.</a:t>
                      </a:r>
                      <a:r>
                        <a:rPr lang="es-ES" sz="1100" baseline="0" dirty="0">
                          <a:latin typeface="Carlito"/>
                          <a:cs typeface="Carlito"/>
                        </a:rPr>
                        <a:t> Aseo a habitación una vez por semana y baño a diario.   Puede hacer uso de la cocina y refrigerador. Lavandería con fichas.</a:t>
                      </a:r>
                      <a:endParaRPr lang="es-ES" sz="1100" dirty="0">
                        <a:latin typeface="Carlito"/>
                        <a:cs typeface="Carlito"/>
                      </a:endParaRPr>
                    </a:p>
                    <a:p>
                      <a:pPr marL="47625" marR="244475" algn="just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s-ES" sz="11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Edificio con piscina abierta y temperada, gimnasio, sala de eventos, reuniones,</a:t>
                      </a:r>
                      <a:r>
                        <a:rPr lang="es-ES" sz="1100" b="0" i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cine, quinchos.     Guardia </a:t>
                      </a:r>
                      <a:r>
                        <a:rPr lang="es-ES" sz="11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durante las 24 </a:t>
                      </a:r>
                      <a:r>
                        <a:rPr lang="es-ES" sz="11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hrs</a:t>
                      </a:r>
                      <a:r>
                        <a:rPr lang="es-ES" sz="11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al lado del Hotel </a:t>
                      </a:r>
                      <a:r>
                        <a:rPr lang="es-ES" sz="11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Marriott</a:t>
                      </a:r>
                      <a:r>
                        <a:rPr lang="es-ES" sz="11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Supermercado </a:t>
                      </a:r>
                      <a:r>
                        <a:rPr lang="es-ES" sz="11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Tottus</a:t>
                      </a:r>
                      <a:r>
                        <a:rPr lang="es-ES" sz="11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Parque Arauco, Open Kennedy, Parque Araucano, Clínica Alemana.  </a:t>
                      </a:r>
                    </a:p>
                    <a:p>
                      <a:pPr marL="47625" marR="244475" algn="just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s-ES" sz="11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Hay una</a:t>
                      </a:r>
                      <a:r>
                        <a:rPr lang="es-ES" sz="1100" b="0" i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gatita de mascota.</a:t>
                      </a:r>
                      <a:endParaRPr sz="1100" dirty="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02497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Contacto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09511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s-ES" sz="1100" dirty="0" err="1">
                          <a:latin typeface="Carlito"/>
                          <a:cs typeface="Carlito"/>
                        </a:rPr>
                        <a:t>Monica</a:t>
                      </a:r>
                      <a:r>
                        <a:rPr lang="es-ES" sz="1100" dirty="0">
                          <a:latin typeface="Carlito"/>
                          <a:cs typeface="Carlito"/>
                        </a:rPr>
                        <a:t> Vivero </a:t>
                      </a:r>
                      <a:r>
                        <a:rPr lang="es-ES" sz="1100" dirty="0" err="1">
                          <a:latin typeface="Carlito"/>
                          <a:cs typeface="Carlito"/>
                        </a:rPr>
                        <a:t>Lichau</a:t>
                      </a:r>
                      <a:r>
                        <a:rPr lang="es-ES" sz="1100" dirty="0">
                          <a:latin typeface="Carlito"/>
                          <a:cs typeface="Carlito"/>
                        </a:rPr>
                        <a:t>   </a:t>
                      </a:r>
                    </a:p>
                    <a:p>
                      <a:pPr marL="47625" marR="409511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s-ES" sz="1100" dirty="0">
                          <a:latin typeface="Carlito"/>
                          <a:cs typeface="Carlito"/>
                        </a:rPr>
                        <a:t>Contacto: 995195681</a:t>
                      </a:r>
                    </a:p>
                    <a:p>
                      <a:pPr marL="47625" marR="409511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100" dirty="0">
                          <a:latin typeface="Carlito"/>
                          <a:cs typeface="Carlito"/>
                        </a:rPr>
                        <a:t>monicacecilia2015@gmail.com</a:t>
                      </a:r>
                      <a:endParaRPr sz="1100" dirty="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64" y="4742452"/>
            <a:ext cx="2142797" cy="19491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986" y="4725717"/>
            <a:ext cx="1478727" cy="197163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213" y="4742452"/>
            <a:ext cx="1473348" cy="196446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07" y="4742452"/>
            <a:ext cx="1461827" cy="194910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20" y="4725717"/>
            <a:ext cx="1480262" cy="197368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02941" y="4725717"/>
            <a:ext cx="1485900" cy="1981200"/>
          </a:xfrm>
          <a:prstGeom prst="rect">
            <a:avLst/>
          </a:prstGeom>
        </p:spPr>
      </p:pic>
      <p:sp>
        <p:nvSpPr>
          <p:cNvPr id="10" name="object 8"/>
          <p:cNvSpPr txBox="1"/>
          <p:nvPr/>
        </p:nvSpPr>
        <p:spPr>
          <a:xfrm>
            <a:off x="3962400" y="152400"/>
            <a:ext cx="4267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pc="-5" dirty="0">
                <a:solidFill>
                  <a:srgbClr val="2D75B5"/>
                </a:solidFill>
                <a:latin typeface="Carlito"/>
                <a:cs typeface="Arial"/>
              </a:rPr>
              <a:t>HABITACION </a:t>
            </a:r>
            <a:r>
              <a:rPr sz="1400" spc="-80" dirty="0">
                <a:solidFill>
                  <a:srgbClr val="2D75B5"/>
                </a:solidFill>
                <a:latin typeface="Arial"/>
                <a:cs typeface="Arial"/>
              </a:rPr>
              <a:t>–</a:t>
            </a:r>
            <a:r>
              <a:rPr sz="1400" spc="-95" dirty="0">
                <a:solidFill>
                  <a:srgbClr val="2D75B5"/>
                </a:solidFill>
                <a:latin typeface="Arial"/>
                <a:cs typeface="Arial"/>
              </a:rPr>
              <a:t> </a:t>
            </a:r>
            <a:r>
              <a:rPr sz="1800" spc="-110" dirty="0">
                <a:solidFill>
                  <a:srgbClr val="2D75B5"/>
                </a:solidFill>
                <a:latin typeface="Carlito"/>
                <a:cs typeface="Carlito"/>
              </a:rPr>
              <a:t> </a:t>
            </a:r>
            <a:r>
              <a:rPr lang="es-ES" spc="-5" dirty="0">
                <a:solidFill>
                  <a:srgbClr val="2D75B5"/>
                </a:solidFill>
                <a:latin typeface="Carlito"/>
                <a:cs typeface="Carlito"/>
              </a:rPr>
              <a:t>LAS CONDES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11" name="object 9"/>
          <p:cNvSpPr/>
          <p:nvPr/>
        </p:nvSpPr>
        <p:spPr>
          <a:xfrm>
            <a:off x="11842750" y="0"/>
            <a:ext cx="349250" cy="6858000"/>
          </a:xfrm>
          <a:custGeom>
            <a:avLst/>
            <a:gdLst/>
            <a:ahLst/>
            <a:cxnLst/>
            <a:rect l="l" t="t" r="r" b="b"/>
            <a:pathLst>
              <a:path w="349250" h="6858000">
                <a:moveTo>
                  <a:pt x="0" y="6858000"/>
                </a:moveTo>
                <a:lnTo>
                  <a:pt x="348996" y="6858000"/>
                </a:lnTo>
                <a:lnTo>
                  <a:pt x="34899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28956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4388339-BF2C-4D58-BEBE-CE1DC1F2CC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921" y="131154"/>
            <a:ext cx="2912561" cy="110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36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4414" y="276604"/>
            <a:ext cx="37327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DEPARTAMENTO </a:t>
            </a:r>
            <a:r>
              <a:rPr sz="1800" spc="-105" dirty="0">
                <a:solidFill>
                  <a:srgbClr val="2D75B5"/>
                </a:solidFill>
                <a:latin typeface="Arial"/>
                <a:cs typeface="Arial"/>
              </a:rPr>
              <a:t>–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LAS</a:t>
            </a:r>
            <a:r>
              <a:rPr sz="1800" spc="-60" dirty="0">
                <a:solidFill>
                  <a:srgbClr val="2D75B5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CONDES</a:t>
            </a:r>
            <a:endParaRPr sz="1800" dirty="0">
              <a:latin typeface="Carlito"/>
              <a:cs typeface="Carlito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211942"/>
              </p:ext>
            </p:extLst>
          </p:nvPr>
        </p:nvGraphicFramePr>
        <p:xfrm>
          <a:off x="2286000" y="762001"/>
          <a:ext cx="7341235" cy="30843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7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4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5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ITEM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COMENTARIO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516"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Dirección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410"/>
                        </a:lnSpc>
                        <a:spcBef>
                          <a:spcPts val="3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Av.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Las Condes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14181. Dpto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307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515"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N° de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habitaciones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 habitaciones</a:t>
                      </a:r>
                      <a:r>
                        <a:rPr sz="12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amobladas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516"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Baños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individual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515"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Locomoción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410"/>
                        </a:lnSpc>
                        <a:spcBef>
                          <a:spcPts val="3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411-C01-C05-409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516"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Costo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mensual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410"/>
                        </a:lnSpc>
                        <a:spcBef>
                          <a:spcPts val="3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$300.000 Conversable - Derecho a</a:t>
                      </a:r>
                      <a:r>
                        <a:rPr sz="12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cocina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516"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Alimentación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410"/>
                        </a:lnSpc>
                        <a:spcBef>
                          <a:spcPts val="3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No Incluida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(dependiendo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del</a:t>
                      </a:r>
                      <a:r>
                        <a:rPr sz="1200" spc="-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valor)</a:t>
                      </a: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515"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Wifi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Si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94251">
                <a:tc>
                  <a:txBody>
                    <a:bodyPr/>
                    <a:lstStyle/>
                    <a:p>
                      <a:pPr marL="44450">
                        <a:lnSpc>
                          <a:spcPts val="14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Descripción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10922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Edificio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con cámaras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-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seguro.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Agradable. Piscina.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Cancha escuach-jardines.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Terraza 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individual.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Puesto de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seguridad SOS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 30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mts. Locomoción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 la puerta.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Solo se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recibe en 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compañía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de padres. 1er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contacto telefónico.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2do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contacto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visita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presencial siempre 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acompañado de</a:t>
                      </a:r>
                      <a:r>
                        <a:rPr sz="12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padres.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5863">
                <a:tc>
                  <a:txBody>
                    <a:bodyPr/>
                    <a:lstStyle/>
                    <a:p>
                      <a:pPr marL="44450">
                        <a:lnSpc>
                          <a:spcPts val="14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Contacto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375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Blanca campos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44450">
                        <a:lnSpc>
                          <a:spcPts val="140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981845815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930907" y="4195571"/>
            <a:ext cx="1527047" cy="1924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4071" y="4195571"/>
            <a:ext cx="1525524" cy="1924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15711" y="4195571"/>
            <a:ext cx="1527047" cy="19248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92695" y="4195571"/>
            <a:ext cx="1527047" cy="19248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71204" y="4195571"/>
            <a:ext cx="1525524" cy="19248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843766" y="761"/>
            <a:ext cx="349250" cy="6858000"/>
          </a:xfrm>
          <a:custGeom>
            <a:avLst/>
            <a:gdLst/>
            <a:ahLst/>
            <a:cxnLst/>
            <a:rect l="l" t="t" r="r" b="b"/>
            <a:pathLst>
              <a:path w="349250" h="6858000">
                <a:moveTo>
                  <a:pt x="0" y="6858000"/>
                </a:moveTo>
                <a:lnTo>
                  <a:pt x="348996" y="6858000"/>
                </a:lnTo>
                <a:lnTo>
                  <a:pt x="34899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28956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D4238D9-E1FB-4241-B98C-A4363D2D97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792" y="113677"/>
            <a:ext cx="2912561" cy="11010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6796" y="304799"/>
            <a:ext cx="377520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2D75B5"/>
                </a:solidFill>
                <a:latin typeface="Carlito"/>
                <a:cs typeface="Carlito"/>
              </a:rPr>
              <a:t>HOMESTAY </a:t>
            </a:r>
            <a:r>
              <a:rPr sz="1800" spc="-105" dirty="0">
                <a:solidFill>
                  <a:srgbClr val="2D75B5"/>
                </a:solidFill>
                <a:latin typeface="Arial"/>
                <a:cs typeface="Arial"/>
              </a:rPr>
              <a:t>–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LAS</a:t>
            </a:r>
            <a:r>
              <a:rPr sz="1800" spc="-25" dirty="0">
                <a:solidFill>
                  <a:srgbClr val="2D75B5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CONDES</a:t>
            </a:r>
            <a:endParaRPr sz="1800" dirty="0">
              <a:latin typeface="Carlito"/>
              <a:cs typeface="Carlito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644558"/>
              </p:ext>
            </p:extLst>
          </p:nvPr>
        </p:nvGraphicFramePr>
        <p:xfrm>
          <a:off x="2448940" y="594621"/>
          <a:ext cx="7275576" cy="48333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2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3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1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ITEM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COMENTARIO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277"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Dirección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410"/>
                        </a:lnSpc>
                        <a:spcBef>
                          <a:spcPts val="30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Cerro Franciscano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1279,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Las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Condes.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276"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N° de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habitaciones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9 INDIVIDUALES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277"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Baños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lang="es-ES" sz="1200" dirty="0">
                          <a:latin typeface="Carlito"/>
                          <a:cs typeface="Carlito"/>
                        </a:rPr>
                        <a:t>7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276"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Locomoción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410"/>
                        </a:lnSpc>
                        <a:spcBef>
                          <a:spcPts val="3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421, C02, C09.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277"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Costo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mensual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410"/>
                        </a:lnSpc>
                        <a:spcBef>
                          <a:spcPts val="3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$500.000</a:t>
                      </a: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276"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Alimentación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410"/>
                        </a:lnSpc>
                        <a:spcBef>
                          <a:spcPts val="3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No incluida, no hay opción de</a:t>
                      </a:r>
                      <a:r>
                        <a:rPr sz="12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pensión.</a:t>
                      </a: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277"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Wifi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39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4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señales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de Wifi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2819">
                <a:tc>
                  <a:txBody>
                    <a:bodyPr/>
                    <a:lstStyle/>
                    <a:p>
                      <a:pPr marL="44450">
                        <a:lnSpc>
                          <a:spcPts val="14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Descripción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375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ARRIENDO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HABITACIONES </a:t>
                      </a:r>
                      <a:r>
                        <a:rPr sz="1200" spc="-110" dirty="0">
                          <a:latin typeface="Arial"/>
                          <a:cs typeface="Arial"/>
                        </a:rPr>
                        <a:t>“LAS </a:t>
                      </a:r>
                      <a:r>
                        <a:rPr sz="1200" spc="-180" dirty="0">
                          <a:latin typeface="Arial"/>
                          <a:cs typeface="Arial"/>
                        </a:rPr>
                        <a:t>CONDES 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ACCOMMODATION”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exclusiva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para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44450" marR="8001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mujeres,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full equipada,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con calefacción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central ,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cámaras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seguridad, con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múltiples  áreas verdes y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comunes,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ingreso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keyless,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grandes terrazas, gran piscina,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quincho, cocina 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americana, full equipada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(electrodomésticos, cuchillería,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vajilla,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etc.),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refrigeración y  alacena apta para 9 estudiantes, lavandería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(lavadora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y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secadora), </a:t>
                      </a:r>
                      <a:r>
                        <a:rPr lang="es-ES" sz="1200" spc="0" dirty="0">
                          <a:latin typeface="Carlito"/>
                          <a:cs typeface="Carlito"/>
                        </a:rPr>
                        <a:t>aseo</a:t>
                      </a:r>
                      <a:r>
                        <a:rPr lang="es-ES" sz="1200" spc="0" baseline="0" dirty="0">
                          <a:latin typeface="Carlito"/>
                          <a:cs typeface="Carlito"/>
                        </a:rPr>
                        <a:t> 2 veces por semana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, toda la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residencial se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encuentra, amoblada y decorada,  en madera dando un libre y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acogedor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ambiente, en uno de los barrios más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seguros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y 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cómodos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Santiago. Servicios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de lavandería .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Las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habitaciones incluyen: cama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con  colchón, closet, escritorio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y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calefacción. (cualquier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otro adicional,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será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</a:t>
                      </a:r>
                      <a:r>
                        <a:rPr sz="1200" spc="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convenir)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37397">
                <a:tc>
                  <a:txBody>
                    <a:bodyPr/>
                    <a:lstStyle/>
                    <a:p>
                      <a:pPr marL="44450">
                        <a:lnSpc>
                          <a:spcPts val="14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Contacto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37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Matias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Charme</a:t>
                      </a:r>
                      <a:r>
                        <a:rPr sz="12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G.</a:t>
                      </a: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2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rlito"/>
                          <a:cs typeface="Carlito"/>
                          <a:hlinkClick r:id="rId2"/>
                        </a:rPr>
                        <a:t>contacto@lcaccommodation.cl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+56979460053</a:t>
                      </a:r>
                    </a:p>
                    <a:p>
                      <a:pPr marL="44450" marR="2950210">
                        <a:lnSpc>
                          <a:spcPct val="100000"/>
                        </a:lnSpc>
                      </a:pPr>
                      <a:r>
                        <a:rPr sz="12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rlito"/>
                          <a:cs typeface="Carlito"/>
                          <a:hlinkClick r:id="rId3"/>
                        </a:rPr>
                        <a:t>Www.lcaccommodation.cl </a:t>
                      </a:r>
                      <a:r>
                        <a:rPr sz="1200" spc="-5" dirty="0">
                          <a:solidFill>
                            <a:srgbClr val="0462C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rlito"/>
                          <a:cs typeface="Carlito"/>
                          <a:hlinkClick r:id="rId4"/>
                        </a:rPr>
                        <a:t>Facebook.com/lascondesaccommodation </a:t>
                      </a:r>
                      <a:r>
                        <a:rPr sz="1200" spc="-5" dirty="0">
                          <a:solidFill>
                            <a:srgbClr val="0462C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Instagram: las condes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accommodation  #lcaccommodation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554182" y="5572715"/>
            <a:ext cx="1681661" cy="11190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56403" y="5569669"/>
            <a:ext cx="1664207" cy="11094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50572" y="5569669"/>
            <a:ext cx="1664208" cy="11094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00759" y="4038600"/>
            <a:ext cx="1730409" cy="13441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3161" y="3962400"/>
            <a:ext cx="1699536" cy="13697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04335" y="5571192"/>
            <a:ext cx="1674876" cy="11155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65805" y="5569669"/>
            <a:ext cx="1729897" cy="11170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1849228" y="0"/>
            <a:ext cx="378460" cy="6887209"/>
            <a:chOff x="11829288" y="0"/>
            <a:chExt cx="378460" cy="6887209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3" name="object 13"/>
            <p:cNvSpPr/>
            <p:nvPr/>
          </p:nvSpPr>
          <p:spPr>
            <a:xfrm>
              <a:off x="11843004" y="12191"/>
              <a:ext cx="349250" cy="6845934"/>
            </a:xfrm>
            <a:custGeom>
              <a:avLst/>
              <a:gdLst/>
              <a:ahLst/>
              <a:cxnLst/>
              <a:rect l="l" t="t" r="r" b="b"/>
              <a:pathLst>
                <a:path w="349250" h="6845934">
                  <a:moveTo>
                    <a:pt x="348996" y="6845806"/>
                  </a:moveTo>
                  <a:lnTo>
                    <a:pt x="348996" y="0"/>
                  </a:lnTo>
                  <a:lnTo>
                    <a:pt x="0" y="0"/>
                  </a:lnTo>
                  <a:lnTo>
                    <a:pt x="0" y="6845806"/>
                  </a:lnTo>
                </a:path>
              </a:pathLst>
            </a:custGeom>
            <a:grpFill/>
            <a:ln w="12192">
              <a:solidFill>
                <a:srgbClr val="2D75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843766" y="761"/>
              <a:ext cx="349250" cy="6858000"/>
            </a:xfrm>
            <a:custGeom>
              <a:avLst/>
              <a:gdLst/>
              <a:ahLst/>
              <a:cxnLst/>
              <a:rect l="l" t="t" r="r" b="b"/>
              <a:pathLst>
                <a:path w="349250" h="6858000">
                  <a:moveTo>
                    <a:pt x="34899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48996" y="6858000"/>
                  </a:lnTo>
                  <a:lnTo>
                    <a:pt x="34899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843766" y="761"/>
              <a:ext cx="349250" cy="6858000"/>
            </a:xfrm>
            <a:custGeom>
              <a:avLst/>
              <a:gdLst/>
              <a:ahLst/>
              <a:cxnLst/>
              <a:rect l="l" t="t" r="r" b="b"/>
              <a:pathLst>
                <a:path w="349250" h="6858000">
                  <a:moveTo>
                    <a:pt x="0" y="6858000"/>
                  </a:moveTo>
                  <a:lnTo>
                    <a:pt x="348996" y="6858000"/>
                  </a:lnTo>
                  <a:lnTo>
                    <a:pt x="34899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grpFill/>
            <a:ln w="28956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id="{FCCB6DC8-40E0-44DA-9100-4C22DB04F93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930" y="118747"/>
            <a:ext cx="2912561" cy="11010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153031"/>
              </p:ext>
            </p:extLst>
          </p:nvPr>
        </p:nvGraphicFramePr>
        <p:xfrm>
          <a:off x="2205617" y="914399"/>
          <a:ext cx="7199749" cy="3429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7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2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4198">
                <a:tc>
                  <a:txBody>
                    <a:bodyPr/>
                    <a:lstStyle/>
                    <a:p>
                      <a:pPr marL="635" algn="ctr">
                        <a:lnSpc>
                          <a:spcPts val="1410"/>
                        </a:lnSpc>
                        <a:spcBef>
                          <a:spcPts val="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ITEM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580515">
                        <a:lnSpc>
                          <a:spcPts val="1435"/>
                        </a:lnSpc>
                      </a:pPr>
                      <a:r>
                        <a:rPr lang="es-ES" sz="1800" baseline="4629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COMENTARIO</a:t>
                      </a:r>
                      <a:endParaRPr sz="1800" baseline="4629" dirty="0">
                        <a:solidFill>
                          <a:schemeClr val="bg1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37">
                <a:tc>
                  <a:txBody>
                    <a:bodyPr/>
                    <a:lstStyle/>
                    <a:p>
                      <a:pPr marL="43815">
                        <a:lnSpc>
                          <a:spcPts val="141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Dirección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410"/>
                        </a:lnSpc>
                        <a:spcBef>
                          <a:spcPts val="42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Avda Cristobal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Colon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7000 Depto 104</a:t>
                      </a:r>
                      <a:r>
                        <a:rPr sz="12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C</a:t>
                      </a: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760">
                <a:tc>
                  <a:txBody>
                    <a:bodyPr/>
                    <a:lstStyle/>
                    <a:p>
                      <a:pPr marL="43815">
                        <a:lnSpc>
                          <a:spcPts val="141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N° de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habitaciones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410"/>
                        </a:lnSpc>
                        <a:spcBef>
                          <a:spcPts val="42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964">
                <a:tc>
                  <a:txBody>
                    <a:bodyPr/>
                    <a:lstStyle/>
                    <a:p>
                      <a:pPr marL="43815">
                        <a:lnSpc>
                          <a:spcPts val="141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Baños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410"/>
                        </a:lnSpc>
                        <a:spcBef>
                          <a:spcPts val="42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 privado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836">
                <a:tc>
                  <a:txBody>
                    <a:bodyPr/>
                    <a:lstStyle/>
                    <a:p>
                      <a:pPr marL="43815">
                        <a:lnSpc>
                          <a:spcPts val="141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Locomoción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410"/>
                        </a:lnSpc>
                        <a:spcBef>
                          <a:spcPts val="42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Buses por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Cristobal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Colon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y</a:t>
                      </a:r>
                      <a:r>
                        <a:rPr sz="12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Metro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37">
                <a:tc>
                  <a:txBody>
                    <a:bodyPr/>
                    <a:lstStyle/>
                    <a:p>
                      <a:pPr marL="43815">
                        <a:lnSpc>
                          <a:spcPts val="141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Costo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mensual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410"/>
                        </a:lnSpc>
                        <a:spcBef>
                          <a:spcPts val="42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$550.000</a:t>
                      </a: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836">
                <a:tc>
                  <a:txBody>
                    <a:bodyPr/>
                    <a:lstStyle/>
                    <a:p>
                      <a:pPr marL="43815">
                        <a:lnSpc>
                          <a:spcPts val="141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Alimentación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410"/>
                        </a:lnSpc>
                        <a:spcBef>
                          <a:spcPts val="42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desayuno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964">
                <a:tc>
                  <a:txBody>
                    <a:bodyPr/>
                    <a:lstStyle/>
                    <a:p>
                      <a:pPr marL="43815">
                        <a:lnSpc>
                          <a:spcPts val="141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Wifi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410"/>
                        </a:lnSpc>
                        <a:spcBef>
                          <a:spcPts val="42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si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94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ts val="140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Descripción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3815" marR="24765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Habitación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individual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baño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privado,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tiene locomoción frente al edificio, y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buses 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gratis de acercamiento a Metro Hernando de Magallanes también movilización</a:t>
                      </a:r>
                      <a:r>
                        <a:rPr sz="1200" spc="-18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  UDD desde Metro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Los</a:t>
                      </a:r>
                      <a:r>
                        <a:rPr sz="12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Domínicos.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43815" marR="1797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Uso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Cocina,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lavadora y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espacios comunes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en depto. Edificio incluye Gimnasio y  Piscina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temperada</a:t>
                      </a: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03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ts val="140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Contacto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Ximena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Matus</a:t>
                      </a:r>
                      <a:r>
                        <a:rPr sz="12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rlito"/>
                          <a:cs typeface="Carlito"/>
                          <a:hlinkClick r:id="rId2"/>
                        </a:rPr>
                        <a:t>/xmtejos@outlook.com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43815">
                        <a:lnSpc>
                          <a:spcPts val="140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+56930973954</a:t>
                      </a: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429000" y="304800"/>
            <a:ext cx="48768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DEPARTAMENTO COMPARTIDO 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05617" y="4559501"/>
            <a:ext cx="2206753" cy="2016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77166" y="4559501"/>
            <a:ext cx="1528200" cy="20207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0600" y="4559501"/>
            <a:ext cx="2688336" cy="20162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1763669" y="13855"/>
            <a:ext cx="377190" cy="6886575"/>
            <a:chOff x="11829288" y="0"/>
            <a:chExt cx="377190" cy="6886575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8" name="object 8"/>
            <p:cNvSpPr/>
            <p:nvPr/>
          </p:nvSpPr>
          <p:spPr>
            <a:xfrm>
              <a:off x="11843004" y="12191"/>
              <a:ext cx="349250" cy="6845934"/>
            </a:xfrm>
            <a:custGeom>
              <a:avLst/>
              <a:gdLst/>
              <a:ahLst/>
              <a:cxnLst/>
              <a:rect l="l" t="t" r="r" b="b"/>
              <a:pathLst>
                <a:path w="349250" h="6845934">
                  <a:moveTo>
                    <a:pt x="348996" y="6845806"/>
                  </a:moveTo>
                  <a:lnTo>
                    <a:pt x="348996" y="0"/>
                  </a:lnTo>
                  <a:lnTo>
                    <a:pt x="0" y="0"/>
                  </a:lnTo>
                  <a:lnTo>
                    <a:pt x="0" y="6845806"/>
                  </a:lnTo>
                </a:path>
              </a:pathLst>
            </a:custGeom>
            <a:grpFill/>
            <a:ln w="12192">
              <a:solidFill>
                <a:srgbClr val="2D75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843766" y="761"/>
              <a:ext cx="348615" cy="6857365"/>
            </a:xfrm>
            <a:custGeom>
              <a:avLst/>
              <a:gdLst/>
              <a:ahLst/>
              <a:cxnLst/>
              <a:rect l="l" t="t" r="r" b="b"/>
              <a:pathLst>
                <a:path w="348615" h="6857365">
                  <a:moveTo>
                    <a:pt x="348233" y="6857235"/>
                  </a:moveTo>
                  <a:lnTo>
                    <a:pt x="348233" y="0"/>
                  </a:lnTo>
                  <a:lnTo>
                    <a:pt x="0" y="0"/>
                  </a:lnTo>
                  <a:lnTo>
                    <a:pt x="0" y="6857235"/>
                  </a:lnTo>
                  <a:lnTo>
                    <a:pt x="348233" y="685723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843766" y="761"/>
              <a:ext cx="348615" cy="6857365"/>
            </a:xfrm>
            <a:custGeom>
              <a:avLst/>
              <a:gdLst/>
              <a:ahLst/>
              <a:cxnLst/>
              <a:rect l="l" t="t" r="r" b="b"/>
              <a:pathLst>
                <a:path w="348615" h="6857365">
                  <a:moveTo>
                    <a:pt x="348233" y="0"/>
                  </a:moveTo>
                  <a:lnTo>
                    <a:pt x="0" y="0"/>
                  </a:lnTo>
                  <a:lnTo>
                    <a:pt x="0" y="6857235"/>
                  </a:lnTo>
                </a:path>
              </a:pathLst>
            </a:custGeom>
            <a:grpFill/>
            <a:ln w="28956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AEB6F0CB-7330-4F2F-BC60-A714DA9C29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777" y="203974"/>
            <a:ext cx="2912561" cy="11010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6600" y="276604"/>
            <a:ext cx="491185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RESIDENCIA </a:t>
            </a:r>
            <a:r>
              <a:rPr sz="1800" spc="-10" dirty="0">
                <a:solidFill>
                  <a:srgbClr val="2D75B5"/>
                </a:solidFill>
                <a:latin typeface="Carlito"/>
                <a:cs typeface="Carlito"/>
              </a:rPr>
              <a:t>UNIVERSITARIA</a:t>
            </a:r>
            <a:r>
              <a:rPr lang="es-ES" sz="1800" spc="-10" dirty="0">
                <a:solidFill>
                  <a:srgbClr val="2D75B5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D75B5"/>
                </a:solidFill>
                <a:latin typeface="Arial"/>
                <a:cs typeface="Arial"/>
              </a:rPr>
              <a:t>–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LAS</a:t>
            </a:r>
            <a:r>
              <a:rPr sz="1800" spc="-155" dirty="0">
                <a:solidFill>
                  <a:srgbClr val="2D75B5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CONDES</a:t>
            </a:r>
            <a:endParaRPr sz="1800" dirty="0">
              <a:latin typeface="Carlito"/>
              <a:cs typeface="Carlito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63008"/>
              </p:ext>
            </p:extLst>
          </p:nvPr>
        </p:nvGraphicFramePr>
        <p:xfrm>
          <a:off x="2823845" y="954024"/>
          <a:ext cx="6021069" cy="35417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2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8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8769"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ITEM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COMENTARIO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894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Dirección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lang="es-ES" sz="1200" dirty="0">
                          <a:latin typeface="Carlito"/>
                          <a:cs typeface="Carlito"/>
                        </a:rPr>
                        <a:t>A</a:t>
                      </a:r>
                      <a:r>
                        <a:rPr lang="es-ES" sz="1200" baseline="0" dirty="0">
                          <a:latin typeface="Carlito"/>
                          <a:cs typeface="Carlito"/>
                        </a:rPr>
                        <a:t> 1 cuadra del metro Los Dominicos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893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N° de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habitaciones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8 disponibles</a:t>
                      </a: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893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Baños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5 ( 3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privados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y 2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compartidos solo mujeres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o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solo</a:t>
                      </a:r>
                      <a:r>
                        <a:rPr sz="1200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hombres)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893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Locomoción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A pasos del Metro los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dominicos (1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minuto</a:t>
                      </a:r>
                      <a:r>
                        <a:rPr sz="12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caminando)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202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Costo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mensual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Desde los $2</a:t>
                      </a:r>
                      <a:r>
                        <a:rPr lang="es-ES" sz="1200" dirty="0">
                          <a:latin typeface="Carlito"/>
                          <a:cs typeface="Carlito"/>
                        </a:rPr>
                        <a:t>85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.000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calefacción se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mide bajo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consumos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</a:t>
                      </a:r>
                      <a:r>
                        <a:rPr sz="1200" spc="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calcular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893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Alimentación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200" spc="5" dirty="0">
                          <a:latin typeface="Carlito"/>
                          <a:cs typeface="Carlito"/>
                        </a:rPr>
                        <a:t>No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894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Wifi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Si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25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Descripción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400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Casa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de estudiantes.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Acceso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cocina,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lavadora,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secadora,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el aseo</a:t>
                      </a:r>
                      <a:r>
                        <a:rPr sz="12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es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44450">
                        <a:lnSpc>
                          <a:spcPts val="1405"/>
                        </a:lnSpc>
                        <a:spcBef>
                          <a:spcPts val="10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solo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para los espacios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comunes. Se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permiten las</a:t>
                      </a:r>
                      <a:r>
                        <a:rPr sz="12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visitas.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893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Contacto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95"/>
                        </a:spcBef>
                        <a:tabLst>
                          <a:tab pos="1227455" algn="l"/>
                        </a:tabLst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Milton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Gonzalez	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+56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9 5880 3888</a:t>
                      </a:r>
                      <a:r>
                        <a:rPr sz="1200" spc="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  <a:hlinkClick r:id="rId2"/>
                        </a:rPr>
                        <a:t>promanager@live.com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531876" y="4724400"/>
            <a:ext cx="2183892" cy="16337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88452" y="4724400"/>
            <a:ext cx="2327148" cy="16337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13532" y="4724400"/>
            <a:ext cx="2185416" cy="1644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96711" y="4724400"/>
            <a:ext cx="2185416" cy="16367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1814810" y="0"/>
            <a:ext cx="377190" cy="6874509"/>
            <a:chOff x="11829288" y="0"/>
            <a:chExt cx="377190" cy="6874509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9" name="object 9"/>
            <p:cNvSpPr/>
            <p:nvPr/>
          </p:nvSpPr>
          <p:spPr>
            <a:xfrm>
              <a:off x="11843004" y="12191"/>
              <a:ext cx="349250" cy="6845934"/>
            </a:xfrm>
            <a:custGeom>
              <a:avLst/>
              <a:gdLst/>
              <a:ahLst/>
              <a:cxnLst/>
              <a:rect l="l" t="t" r="r" b="b"/>
              <a:pathLst>
                <a:path w="349250" h="6845934">
                  <a:moveTo>
                    <a:pt x="348996" y="6845806"/>
                  </a:moveTo>
                  <a:lnTo>
                    <a:pt x="348996" y="0"/>
                  </a:lnTo>
                  <a:lnTo>
                    <a:pt x="0" y="0"/>
                  </a:lnTo>
                  <a:lnTo>
                    <a:pt x="0" y="6845806"/>
                  </a:lnTo>
                </a:path>
              </a:pathLst>
            </a:custGeom>
            <a:grpFill/>
            <a:ln w="12192">
              <a:solidFill>
                <a:srgbClr val="2D75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843766" y="12953"/>
              <a:ext cx="348615" cy="6845300"/>
            </a:xfrm>
            <a:custGeom>
              <a:avLst/>
              <a:gdLst/>
              <a:ahLst/>
              <a:cxnLst/>
              <a:rect l="l" t="t" r="r" b="b"/>
              <a:pathLst>
                <a:path w="348615" h="6845300">
                  <a:moveTo>
                    <a:pt x="348233" y="0"/>
                  </a:moveTo>
                  <a:lnTo>
                    <a:pt x="0" y="0"/>
                  </a:lnTo>
                  <a:lnTo>
                    <a:pt x="0" y="6845042"/>
                  </a:lnTo>
                </a:path>
              </a:pathLst>
            </a:custGeom>
            <a:grpFill/>
            <a:ln w="28956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5C809984-99E1-4C08-8B13-FBC18EA145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914" y="129001"/>
            <a:ext cx="2912561" cy="11010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6872" y="228600"/>
            <a:ext cx="510512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RESIDENCIA </a:t>
            </a:r>
            <a:r>
              <a:rPr sz="1800" spc="-10" dirty="0">
                <a:solidFill>
                  <a:srgbClr val="2D75B5"/>
                </a:solidFill>
                <a:latin typeface="Carlito"/>
                <a:cs typeface="Carlito"/>
              </a:rPr>
              <a:t>UNIVERSITARIA</a:t>
            </a:r>
            <a:r>
              <a:rPr lang="es-ES" sz="1800" spc="-10" dirty="0">
                <a:solidFill>
                  <a:srgbClr val="2D75B5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D75B5"/>
                </a:solidFill>
                <a:latin typeface="Arial"/>
                <a:cs typeface="Arial"/>
              </a:rPr>
              <a:t>–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LAS</a:t>
            </a:r>
            <a:r>
              <a:rPr sz="1800" spc="-155" dirty="0">
                <a:solidFill>
                  <a:srgbClr val="2D75B5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CONDES</a:t>
            </a:r>
            <a:endParaRPr sz="1800" dirty="0">
              <a:latin typeface="Carlito"/>
              <a:cs typeface="Carlito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006151"/>
              </p:ext>
            </p:extLst>
          </p:nvPr>
        </p:nvGraphicFramePr>
        <p:xfrm>
          <a:off x="2667001" y="710453"/>
          <a:ext cx="6180582" cy="45473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6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3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873"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ITEM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COMENTARIO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874"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Dirección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La oración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31 </a:t>
                      </a:r>
                      <a:r>
                        <a:rPr lang="es-ES" sz="1200" dirty="0">
                          <a:latin typeface="Carlito"/>
                          <a:cs typeface="Carlito"/>
                        </a:rPr>
                        <a:t>L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as </a:t>
                      </a:r>
                      <a:r>
                        <a:rPr lang="es-ES" sz="1200" spc="-5" dirty="0">
                          <a:latin typeface="Carlito"/>
                          <a:cs typeface="Carlito"/>
                        </a:rPr>
                        <a:t>C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ondes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- altura 7500 Avenida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Las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Condes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873"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N° de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habitaciones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39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8</a:t>
                      </a:r>
                      <a:r>
                        <a:rPr lang="es-ES" sz="1200" baseline="0" dirty="0">
                          <a:latin typeface="Carlito"/>
                          <a:cs typeface="Carlito"/>
                        </a:rPr>
                        <a:t>  solo habitaciones individuales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874"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Baños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39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6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950"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Locomoción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39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1/2 cuadra c01, 426, 406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cercano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metro Hernando de</a:t>
                      </a:r>
                      <a:r>
                        <a:rPr sz="1200" spc="-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Magallanes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874"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Costo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mensual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39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$3</a:t>
                      </a:r>
                      <a:r>
                        <a:rPr lang="es-ES" sz="1200" dirty="0">
                          <a:latin typeface="Carlito"/>
                          <a:cs typeface="Carlito"/>
                        </a:rPr>
                        <a:t>10.000</a:t>
                      </a:r>
                      <a:r>
                        <a:rPr lang="es-ES" sz="1200" baseline="0" dirty="0">
                          <a:latin typeface="Carlito"/>
                          <a:cs typeface="Carlito"/>
                        </a:rPr>
                        <a:t> hasta $330.000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873"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Alimentación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395"/>
                        </a:lnSpc>
                      </a:pPr>
                      <a:r>
                        <a:rPr sz="1200" spc="5" dirty="0">
                          <a:latin typeface="Carlito"/>
                          <a:cs typeface="Carlito"/>
                        </a:rPr>
                        <a:t>No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874"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Wifi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Si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326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Descripción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400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Residencia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universitaria </a:t>
                      </a:r>
                      <a:r>
                        <a:rPr lang="es-ES" sz="1200" spc="0" dirty="0">
                          <a:latin typeface="Carlito"/>
                          <a:cs typeface="Carlito"/>
                        </a:rPr>
                        <a:t>L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as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condes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pleno centro las</a:t>
                      </a:r>
                      <a:r>
                        <a:rPr sz="12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condes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45085" marR="52705">
                        <a:lnSpc>
                          <a:spcPct val="106700"/>
                        </a:lnSpc>
                        <a:spcBef>
                          <a:spcPts val="10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cercano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parques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malls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supermercados negocios farmacias clínicas 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barrio</a:t>
                      </a:r>
                    </a:p>
                    <a:p>
                      <a:pPr marL="45085" marR="100330">
                        <a:lnSpc>
                          <a:spcPct val="106900"/>
                        </a:lnSpc>
                        <a:spcBef>
                          <a:spcPts val="10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residencial excelente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conectividad. Incluye cuentas de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servicios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tv  cable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internet wifi acceso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 lavadora y cocina aseo áreas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comunes. 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Habitación amoblada.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Casa excelente infraestructura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conectada 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con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alarma 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comisaria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17 y municipalidad de las condes.</a:t>
                      </a:r>
                      <a:r>
                        <a:rPr sz="1200" spc="2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Cámaras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26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Contacto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400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Rosa María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Saavedra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Martínez celular +56977574005 fono</a:t>
                      </a:r>
                      <a:r>
                        <a:rPr sz="1200" spc="-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casa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45085">
                        <a:lnSpc>
                          <a:spcPts val="1405"/>
                        </a:lnSpc>
                        <a:spcBef>
                          <a:spcPts val="10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224185122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mail.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  <a:hlinkClick r:id="rId2"/>
                        </a:rPr>
                        <a:t>rosamariasaavedra@gmail.com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9184733" y="3719630"/>
            <a:ext cx="2045207" cy="1524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71049" y="5413012"/>
            <a:ext cx="1170431" cy="12931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0783" y="5413013"/>
            <a:ext cx="1387606" cy="12584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600" y="3719630"/>
            <a:ext cx="1720251" cy="15243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99948" y="5449825"/>
            <a:ext cx="1481911" cy="1221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89918" y="5426194"/>
            <a:ext cx="1313419" cy="1245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76747" y="5426194"/>
            <a:ext cx="1217421" cy="12453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03418" y="5449825"/>
            <a:ext cx="1605616" cy="12216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54908" y="5449825"/>
            <a:ext cx="1267297" cy="12216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11823192" y="0"/>
            <a:ext cx="378460" cy="6887209"/>
            <a:chOff x="11823192" y="0"/>
            <a:chExt cx="378460" cy="6887209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4" name="object 14"/>
            <p:cNvSpPr/>
            <p:nvPr/>
          </p:nvSpPr>
          <p:spPr>
            <a:xfrm>
              <a:off x="12186666" y="0"/>
              <a:ext cx="5715" cy="6858000"/>
            </a:xfrm>
            <a:custGeom>
              <a:avLst/>
              <a:gdLst/>
              <a:ahLst/>
              <a:cxnLst/>
              <a:rect l="l" t="t" r="r" b="b"/>
              <a:pathLst>
                <a:path w="5715" h="6858000">
                  <a:moveTo>
                    <a:pt x="0" y="6858000"/>
                  </a:moveTo>
                  <a:lnTo>
                    <a:pt x="5333" y="6858000"/>
                  </a:lnTo>
                  <a:lnTo>
                    <a:pt x="5333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843004" y="0"/>
              <a:ext cx="349250" cy="6858000"/>
            </a:xfrm>
            <a:custGeom>
              <a:avLst/>
              <a:gdLst/>
              <a:ahLst/>
              <a:cxnLst/>
              <a:rect l="l" t="t" r="r" b="b"/>
              <a:pathLst>
                <a:path w="349250" h="6858000">
                  <a:moveTo>
                    <a:pt x="0" y="6858000"/>
                  </a:moveTo>
                  <a:lnTo>
                    <a:pt x="348996" y="6858000"/>
                  </a:lnTo>
                  <a:lnTo>
                    <a:pt x="34899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grpFill/>
            <a:ln w="12192">
              <a:solidFill>
                <a:srgbClr val="2D75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837670" y="761"/>
              <a:ext cx="349250" cy="6858000"/>
            </a:xfrm>
            <a:custGeom>
              <a:avLst/>
              <a:gdLst/>
              <a:ahLst/>
              <a:cxnLst/>
              <a:rect l="l" t="t" r="r" b="b"/>
              <a:pathLst>
                <a:path w="349250" h="6858000">
                  <a:moveTo>
                    <a:pt x="34899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48996" y="6858000"/>
                  </a:lnTo>
                  <a:lnTo>
                    <a:pt x="34899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837670" y="761"/>
              <a:ext cx="349250" cy="6858000"/>
            </a:xfrm>
            <a:custGeom>
              <a:avLst/>
              <a:gdLst/>
              <a:ahLst/>
              <a:cxnLst/>
              <a:rect l="l" t="t" r="r" b="b"/>
              <a:pathLst>
                <a:path w="349250" h="6858000">
                  <a:moveTo>
                    <a:pt x="0" y="6858000"/>
                  </a:moveTo>
                  <a:lnTo>
                    <a:pt x="348996" y="6858000"/>
                  </a:lnTo>
                  <a:lnTo>
                    <a:pt x="34899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grpFill/>
            <a:ln w="28956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BAFB7C45-85C6-4CC0-BD91-7E87A2E8770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900" y="93515"/>
            <a:ext cx="2912561" cy="11010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3932" y="239014"/>
            <a:ext cx="526046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DEPARTAMENTO COMPARTIDO </a:t>
            </a:r>
            <a:r>
              <a:rPr sz="1800" spc="-105" dirty="0">
                <a:solidFill>
                  <a:srgbClr val="2D75B5"/>
                </a:solidFill>
                <a:latin typeface="Arial"/>
                <a:cs typeface="Arial"/>
              </a:rPr>
              <a:t>–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LAS</a:t>
            </a:r>
            <a:r>
              <a:rPr sz="1800" spc="-45" dirty="0">
                <a:solidFill>
                  <a:srgbClr val="2D75B5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2D75B5"/>
                </a:solidFill>
                <a:latin typeface="Carlito"/>
                <a:cs typeface="Carlito"/>
              </a:rPr>
              <a:t>CONDES</a:t>
            </a:r>
            <a:endParaRPr sz="1800" dirty="0">
              <a:latin typeface="Carlito"/>
              <a:cs typeface="Carlito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778262"/>
              </p:ext>
            </p:extLst>
          </p:nvPr>
        </p:nvGraphicFramePr>
        <p:xfrm>
          <a:off x="2435225" y="990602"/>
          <a:ext cx="7192009" cy="30464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3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8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939"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ITEM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COMENTARIO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781"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Dirección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410"/>
                        </a:lnSpc>
                        <a:spcBef>
                          <a:spcPts val="3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Martin de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Zamora</a:t>
                      </a:r>
                      <a:r>
                        <a:rPr sz="12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3131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939"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N° de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habitaciones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 INDIVIDUAL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939"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Baños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Si,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una para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arrendatario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y</a:t>
                      </a:r>
                      <a:r>
                        <a:rPr sz="1200" spc="-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visitas.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781"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Locomoción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410"/>
                        </a:lnSpc>
                        <a:spcBef>
                          <a:spcPts val="3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Metro Cristóbal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Colon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y micros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(a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2</a:t>
                      </a:r>
                      <a:r>
                        <a:rPr sz="12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cuadras)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781"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Costo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mensual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410"/>
                        </a:lnSpc>
                        <a:spcBef>
                          <a:spcPts val="3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$300.000.-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(CONVERSABLE)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781"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Alimentación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410"/>
                        </a:lnSpc>
                        <a:spcBef>
                          <a:spcPts val="3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NO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INCLUIDA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939"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Wifi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SI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5318">
                <a:tc>
                  <a:txBody>
                    <a:bodyPr/>
                    <a:lstStyle/>
                    <a:p>
                      <a:pPr marL="44450">
                        <a:lnSpc>
                          <a:spcPts val="14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Descripción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405"/>
                        </a:lnSpc>
                        <a:spcBef>
                          <a:spcPts val="509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Hay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un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supermercado cerca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, verdulería y una</a:t>
                      </a:r>
                      <a:r>
                        <a:rPr sz="1200" spc="-8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farmacia.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4274">
                <a:tc>
                  <a:txBody>
                    <a:bodyPr/>
                    <a:lstStyle/>
                    <a:p>
                      <a:pPr marL="44450">
                        <a:lnSpc>
                          <a:spcPts val="139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Contacto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375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César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Abello Briceño</a:t>
                      </a: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2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rlito"/>
                          <a:cs typeface="Carlito"/>
                          <a:hlinkClick r:id="rId2"/>
                        </a:rPr>
                        <a:t>cabellob@udd.cl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44450">
                        <a:lnSpc>
                          <a:spcPts val="1405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+569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 96104375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408048" y="4282431"/>
            <a:ext cx="1742058" cy="17846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19855" y="4282431"/>
            <a:ext cx="2101596" cy="17846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91200" y="4282431"/>
            <a:ext cx="1828800" cy="17846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24800" y="4303213"/>
            <a:ext cx="2093976" cy="17846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1829288" y="0"/>
            <a:ext cx="378460" cy="6887209"/>
            <a:chOff x="11829288" y="0"/>
            <a:chExt cx="378460" cy="6887209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9" name="object 9"/>
            <p:cNvSpPr/>
            <p:nvPr/>
          </p:nvSpPr>
          <p:spPr>
            <a:xfrm>
              <a:off x="11843004" y="12191"/>
              <a:ext cx="349250" cy="6845934"/>
            </a:xfrm>
            <a:custGeom>
              <a:avLst/>
              <a:gdLst/>
              <a:ahLst/>
              <a:cxnLst/>
              <a:rect l="l" t="t" r="r" b="b"/>
              <a:pathLst>
                <a:path w="349250" h="6845934">
                  <a:moveTo>
                    <a:pt x="348996" y="6845806"/>
                  </a:moveTo>
                  <a:lnTo>
                    <a:pt x="348996" y="0"/>
                  </a:lnTo>
                  <a:lnTo>
                    <a:pt x="0" y="0"/>
                  </a:lnTo>
                  <a:lnTo>
                    <a:pt x="0" y="6845806"/>
                  </a:lnTo>
                </a:path>
              </a:pathLst>
            </a:custGeom>
            <a:grpFill/>
            <a:ln w="12192">
              <a:solidFill>
                <a:srgbClr val="2D75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843766" y="761"/>
              <a:ext cx="349250" cy="6858000"/>
            </a:xfrm>
            <a:custGeom>
              <a:avLst/>
              <a:gdLst/>
              <a:ahLst/>
              <a:cxnLst/>
              <a:rect l="l" t="t" r="r" b="b"/>
              <a:pathLst>
                <a:path w="349250" h="6858000">
                  <a:moveTo>
                    <a:pt x="34899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48996" y="6858000"/>
                  </a:lnTo>
                  <a:lnTo>
                    <a:pt x="34899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843766" y="761"/>
              <a:ext cx="349250" cy="6858000"/>
            </a:xfrm>
            <a:custGeom>
              <a:avLst/>
              <a:gdLst/>
              <a:ahLst/>
              <a:cxnLst/>
              <a:rect l="l" t="t" r="r" b="b"/>
              <a:pathLst>
                <a:path w="349250" h="6858000">
                  <a:moveTo>
                    <a:pt x="0" y="6858000"/>
                  </a:moveTo>
                  <a:lnTo>
                    <a:pt x="348996" y="6858000"/>
                  </a:lnTo>
                  <a:lnTo>
                    <a:pt x="34899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grpFill/>
            <a:ln w="28956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A6C25863-96E4-4016-BCC7-82C4D5DC36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343" y="-43674"/>
            <a:ext cx="2912561" cy="11010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8768</TotalTime>
  <Words>3397</Words>
  <Application>Microsoft Office PowerPoint</Application>
  <PresentationFormat>Panorámica</PresentationFormat>
  <Paragraphs>774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6" baseType="lpstr">
      <vt:lpstr>Arial</vt:lpstr>
      <vt:lpstr>Calibri</vt:lpstr>
      <vt:lpstr>Carlito</vt:lpstr>
      <vt:lpstr>Impact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DAE 6</dc:creator>
  <cp:lastModifiedBy>Isabel</cp:lastModifiedBy>
  <cp:revision>77</cp:revision>
  <dcterms:created xsi:type="dcterms:W3CDTF">2021-08-24T20:54:40Z</dcterms:created>
  <dcterms:modified xsi:type="dcterms:W3CDTF">2021-12-13T20:08:02Z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2021-07-02T00:00:00Z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2021-08-24T00:00:00Z</vt:filetime>
  </property>
</Properties>
</file>